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264" r:id="rId3"/>
    <p:sldId id="271" r:id="rId4"/>
    <p:sldId id="266" r:id="rId5"/>
    <p:sldId id="268" r:id="rId6"/>
    <p:sldId id="261" r:id="rId7"/>
    <p:sldId id="270" r:id="rId8"/>
    <p:sldId id="265" r:id="rId9"/>
    <p:sldId id="277" r:id="rId10"/>
    <p:sldId id="259" r:id="rId11"/>
    <p:sldId id="275" r:id="rId12"/>
    <p:sldId id="260" r:id="rId13"/>
    <p:sldId id="262" r:id="rId14"/>
    <p:sldId id="263" r:id="rId15"/>
    <p:sldId id="267" r:id="rId16"/>
    <p:sldId id="27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6" autoAdjust="0"/>
    <p:restoredTop sz="99515" autoAdjust="0"/>
  </p:normalViewPr>
  <p:slideViewPr>
    <p:cSldViewPr>
      <p:cViewPr>
        <p:scale>
          <a:sx n="75" d="100"/>
          <a:sy n="75" d="100"/>
        </p:scale>
        <p:origin x="-11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176" y="-104"/>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849FABC-5A85-4663-957F-A15EC4835EBD}" type="datetimeFigureOut">
              <a:rPr lang="en-US"/>
              <a:pPr>
                <a:defRPr/>
              </a:pPr>
              <a:t>12/11/2011</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3E748C1-F082-471C-BDA6-66BB37D8070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8769F10-034A-4258-B779-3D6DDE87532A}" type="datetimeFigureOut">
              <a:rPr lang="en-GB"/>
              <a:pPr>
                <a:defRPr/>
              </a:pPr>
              <a:t>11/12/2011</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682623B-43D5-4358-B268-82DDFD2A594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Involve you in some practical exercises personal check list</a:t>
            </a:r>
          </a:p>
          <a:p>
            <a:pPr>
              <a:spcBef>
                <a:spcPct val="0"/>
              </a:spcBef>
            </a:pPr>
            <a:r>
              <a:rPr lang="en-US" smtClean="0"/>
              <a:t>We will be playing musical (NO just kidding) chairs – well moving tables anyway – bear with me on this</a:t>
            </a:r>
          </a:p>
          <a:p>
            <a:pPr>
              <a:spcBef>
                <a:spcPct val="0"/>
              </a:spcBef>
            </a:pPr>
            <a:r>
              <a:rPr lang="en-US" smtClean="0"/>
              <a:t>Prove </a:t>
            </a:r>
          </a:p>
          <a:p>
            <a:pPr>
              <a:spcBef>
                <a:spcPct val="0"/>
              </a:spcBef>
            </a:pPr>
            <a:endParaRPr lang="en-US" smtClean="0"/>
          </a:p>
          <a:p>
            <a:pPr>
              <a:spcBef>
                <a:spcPct val="0"/>
              </a:spcBef>
            </a:pPr>
            <a:r>
              <a:rPr lang="en-US" smtClean="0"/>
              <a:t>Personal check list handout</a:t>
            </a:r>
          </a:p>
          <a:p>
            <a:pPr>
              <a:spcBef>
                <a:spcPct val="0"/>
              </a:spcBef>
            </a:pPr>
            <a:endParaRPr lang="en-US" smtClean="0"/>
          </a:p>
          <a:p>
            <a:pPr>
              <a:spcBef>
                <a:spcPct val="0"/>
              </a:spcBef>
            </a:pPr>
            <a:r>
              <a:rPr lang="en-US" smtClean="0"/>
              <a:t>MY PERSONAL INTRODUCTION HERE HAVE NOT DONE THAT YET</a:t>
            </a:r>
          </a:p>
          <a:p>
            <a:pPr>
              <a:spcBef>
                <a:spcPct val="0"/>
              </a:spcBef>
            </a:pPr>
            <a:r>
              <a:rPr lang="en-US" smtClean="0"/>
              <a:t>Lifeworks refocuses attention on effective personal and business coping strategies alongside managing health and wellbeing in order to balance life and work and live In this 24/7 world we inhabit, </a:t>
            </a:r>
            <a:r>
              <a:rPr lang="en-US" u="sng" smtClean="0"/>
              <a:t>where change happens quickly, often abruptly</a:t>
            </a:r>
            <a:r>
              <a:rPr lang="en-US" smtClean="0"/>
              <a:t>. </a:t>
            </a:r>
            <a:endParaRPr lang="en-GB" b="1" smtClean="0"/>
          </a:p>
          <a:p>
            <a:pPr>
              <a:spcBef>
                <a:spcPct val="0"/>
              </a:spcBef>
            </a:pPr>
            <a:r>
              <a:rPr lang="en-US" smtClean="0"/>
              <a:t> </a:t>
            </a:r>
            <a:endParaRPr lang="en-GB" b="1" smtClean="0"/>
          </a:p>
          <a:p>
            <a:pPr>
              <a:spcBef>
                <a:spcPct val="0"/>
              </a:spcBef>
            </a:pPr>
            <a:r>
              <a:rPr lang="en-US" smtClean="0"/>
              <a:t>Ann Bruce works alongside occupational health in small and large organisations.  She offers a flexible service, providing one-off support, regular referrals, group support  and all the way through to support at case management level.</a:t>
            </a:r>
            <a:endParaRPr lang="en-GB" b="1" smtClean="0"/>
          </a:p>
          <a:p>
            <a:pPr>
              <a:spcBef>
                <a:spcPct val="0"/>
              </a:spcBef>
            </a:pPr>
            <a:r>
              <a:rPr lang="en-US" smtClean="0"/>
              <a:t> </a:t>
            </a:r>
            <a:endParaRPr lang="en-GB" b="1" smtClean="0"/>
          </a:p>
          <a:p>
            <a:pPr>
              <a:spcBef>
                <a:spcPct val="0"/>
              </a:spcBef>
            </a:pPr>
            <a:r>
              <a:rPr lang="en-US" b="1" smtClean="0"/>
              <a:t>Her interactive talk will be on the implications upon </a:t>
            </a:r>
            <a:r>
              <a:rPr lang="en-US" b="1" u="sng" smtClean="0"/>
              <a:t>you and your employees</a:t>
            </a:r>
            <a:r>
              <a:rPr lang="en-US" b="1" smtClean="0"/>
              <a:t>  (and offer some solutions) should we experience any (or all) of the following:</a:t>
            </a:r>
            <a:endParaRPr lang="en-GB" b="1" smtClean="0"/>
          </a:p>
          <a:p>
            <a:pPr>
              <a:spcBef>
                <a:spcPct val="0"/>
              </a:spcBef>
            </a:pPr>
            <a:r>
              <a:rPr lang="en-US" smtClean="0"/>
              <a:t> </a:t>
            </a:r>
            <a:endParaRPr lang="en-GB" b="1" smtClean="0"/>
          </a:p>
          <a:p>
            <a:pPr>
              <a:spcBef>
                <a:spcPct val="0"/>
              </a:spcBef>
            </a:pPr>
            <a:r>
              <a:rPr lang="en-US" b="1" smtClean="0"/>
              <a:t>Are we in for a winter of discontent?</a:t>
            </a:r>
            <a:endParaRPr lang="en-GB" b="1" smtClean="0"/>
          </a:p>
          <a:p>
            <a:pPr>
              <a:spcBef>
                <a:spcPct val="0"/>
              </a:spcBef>
            </a:pPr>
            <a:r>
              <a:rPr lang="en-US" b="1" smtClean="0"/>
              <a:t>Expectations to reality</a:t>
            </a:r>
            <a:endParaRPr lang="en-GB" b="1" smtClean="0"/>
          </a:p>
          <a:p>
            <a:pPr>
              <a:spcBef>
                <a:spcPct val="0"/>
              </a:spcBef>
            </a:pPr>
            <a:r>
              <a:rPr lang="en-US" b="1" smtClean="0"/>
              <a:t>Demands, Loss and Control and the mind and body connection</a:t>
            </a:r>
            <a:endParaRPr lang="en-GB" b="1" smtClean="0"/>
          </a:p>
          <a:p>
            <a:pPr>
              <a:spcBef>
                <a:spcPct val="0"/>
              </a:spcBef>
            </a:pPr>
            <a:r>
              <a:rPr lang="en-US" b="1" smtClean="0"/>
              <a:t>Emotional resilience and personal performance</a:t>
            </a:r>
            <a:endParaRPr lang="en-GB" b="1" smtClean="0"/>
          </a:p>
          <a:p>
            <a:pPr>
              <a:spcBef>
                <a:spcPct val="0"/>
              </a:spcBef>
            </a:pPr>
            <a:r>
              <a:rPr lang="en-US" b="1" smtClean="0"/>
              <a:t>Tiredness, lack of vitality and energy depletion</a:t>
            </a:r>
            <a:endParaRPr lang="en-GB" b="1" smtClean="0"/>
          </a:p>
          <a:p>
            <a:pPr>
              <a:spcBef>
                <a:spcPct val="0"/>
              </a:spcBef>
            </a:pPr>
            <a:r>
              <a:rPr lang="en-US" b="1" smtClean="0"/>
              <a:t> </a:t>
            </a:r>
            <a:endParaRPr lang="en-GB" b="1" smtClean="0"/>
          </a:p>
          <a:p>
            <a:pPr>
              <a:spcBef>
                <a:spcPct val="0"/>
              </a:spcBef>
            </a:pPr>
            <a:r>
              <a:rPr lang="en-US" b="1" smtClean="0"/>
              <a:t>Lifeworks model, from Harmony in Health, is a bridge between theoretical psychological models, counselling in emotional and intuitive intelligence, NLP, life and business coaching, stress management and practical life skills.</a:t>
            </a:r>
            <a:endParaRPr lang="en-GB" b="1" smtClean="0"/>
          </a:p>
          <a:p>
            <a:pPr>
              <a:spcBef>
                <a:spcPct val="0"/>
              </a:spcBef>
            </a:pPr>
            <a:endParaRPr lang="en-US" smtClean="0"/>
          </a:p>
          <a:p>
            <a:pPr>
              <a:spcBef>
                <a:spcPct val="0"/>
              </a:spcBef>
            </a:pPr>
            <a:endParaRPr lang="en-US" smtClean="0"/>
          </a:p>
          <a:p>
            <a:pPr>
              <a:spcBef>
                <a:spcPct val="0"/>
              </a:spcBef>
            </a:pPr>
            <a:r>
              <a:rPr lang="en-US" smtClean="0"/>
              <a:t>Lifeworks refocuses attention on effective personal and business coping strategies alongside managing health and wellbeing in order to balance life and work and live In this 24/7 world we inhabit, </a:t>
            </a:r>
            <a:r>
              <a:rPr lang="en-US" u="sng" smtClean="0"/>
              <a:t>where change happens quickly, often abruptly</a:t>
            </a:r>
            <a:r>
              <a:rPr lang="en-US" smtClean="0"/>
              <a:t>. </a:t>
            </a:r>
          </a:p>
          <a:p>
            <a:pPr>
              <a:spcBef>
                <a:spcPct val="0"/>
              </a:spcBef>
            </a:pPr>
            <a:r>
              <a:rPr lang="en-US" b="1" smtClean="0"/>
              <a:t>Her interactive talk will be on the implications upon </a:t>
            </a:r>
            <a:r>
              <a:rPr lang="en-US" b="1" u="sng" smtClean="0"/>
              <a:t>you and your employees</a:t>
            </a:r>
            <a:r>
              <a:rPr lang="en-US" b="1" smtClean="0"/>
              <a:t>  (and offer some solutions) should we experience any (or all) of the following:</a:t>
            </a:r>
            <a:endParaRPr lang="en-GB" b="1" smtClean="0"/>
          </a:p>
          <a:p>
            <a:pPr>
              <a:spcBef>
                <a:spcPct val="0"/>
              </a:spcBef>
            </a:pPr>
            <a:r>
              <a:rPr lang="en-US" smtClean="0"/>
              <a:t> </a:t>
            </a:r>
            <a:endParaRPr lang="en-GB" b="1" smtClean="0"/>
          </a:p>
          <a:p>
            <a:pPr>
              <a:spcBef>
                <a:spcPct val="0"/>
              </a:spcBef>
            </a:pPr>
            <a:r>
              <a:rPr lang="en-US" smtClean="0"/>
              <a:t> 21st century living demands a wholistic approach to living life well, asking  us to integrate a new set of life skills where we can be more self-reliant. (which is why we have the five unique aspects to Lifeworks) Understanding HOW change and stress affects you AND what you can do about it for yourself is the foundation (transformation) upon which inner peace, happiness and self-belief are built.  AND without those three things transformation cannot happen.  ANd without an inner foundation we cannot handle the outer stressors of life, certainly NOT the changes which are currently happening to us all.</a:t>
            </a:r>
          </a:p>
          <a:p>
            <a:pPr>
              <a:spcBef>
                <a:spcPct val="0"/>
              </a:spcBef>
            </a:pPr>
            <a:endParaRPr lang="en-GB" b="1"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1B4A07-952D-4EDC-8ACF-18F2A729A1B5}" type="slidenum">
              <a:rPr lang="en-GB">
                <a:cs typeface="Arial" charset="0"/>
              </a:rPr>
              <a:pPr fontAlgn="base">
                <a:spcBef>
                  <a:spcPct val="0"/>
                </a:spcBef>
                <a:spcAft>
                  <a:spcPct val="0"/>
                </a:spcAft>
              </a:pPr>
              <a:t>1</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 </a:t>
            </a:r>
            <a:endParaRPr lang="en-GB" b="1" smtClean="0"/>
          </a:p>
          <a:p>
            <a:pPr>
              <a:spcBef>
                <a:spcPct val="0"/>
              </a:spcBef>
            </a:pPr>
            <a:r>
              <a:rPr lang="en-GB" smtClean="0"/>
              <a:t>O</a:t>
            </a:r>
            <a:r>
              <a:rPr lang="en-US" smtClean="0"/>
              <a:t>n different perception been notes on your own personal checklist – what would be helpful – mix up grops – together in differing roles and to dsicuss your what manage health and wellbeing personnally or within your team department or organisaiton.</a:t>
            </a:r>
          </a:p>
          <a:p>
            <a:pPr>
              <a:spcBef>
                <a:spcPct val="0"/>
              </a:spcBef>
            </a:pPr>
            <a:endParaRPr lang="en-US" smtClean="0"/>
          </a:p>
          <a:p>
            <a:pPr>
              <a:spcBef>
                <a:spcPct val="0"/>
              </a:spcBef>
            </a:pPr>
            <a:r>
              <a:rPr lang="en-US" smtClean="0"/>
              <a:t>Feedback on whiteboard – chat through – Q and Answers</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ED7B59-1178-453E-A4A1-621F27226F96}" type="slidenum">
              <a:rPr lang="en-GB">
                <a:cs typeface="Arial" charset="0"/>
              </a:rPr>
              <a:pPr fontAlgn="base">
                <a:spcBef>
                  <a:spcPct val="0"/>
                </a:spcBef>
                <a:spcAft>
                  <a:spcPct val="0"/>
                </a:spcAft>
              </a:pPr>
              <a:t>10</a:t>
            </a:fld>
            <a:endParaRPr lang="en-GB">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 </a:t>
            </a:r>
            <a:endParaRPr lang="en-GB" b="1" smtClean="0"/>
          </a:p>
          <a:p>
            <a:pPr>
              <a:spcBef>
                <a:spcPct val="0"/>
              </a:spcBef>
            </a:pPr>
            <a:r>
              <a:rPr lang="en-GB" smtClean="0"/>
              <a:t>O</a:t>
            </a:r>
            <a:r>
              <a:rPr lang="en-US" smtClean="0"/>
              <a:t>n different perception been notes on your own personal checklist – what would be helpful – mix up grops – together in differing roles and to dsicuss your what manage health and wellbeing personnally or within your team department or organisaiton.</a:t>
            </a:r>
          </a:p>
          <a:p>
            <a:pPr>
              <a:spcBef>
                <a:spcPct val="0"/>
              </a:spcBef>
            </a:pPr>
            <a:endParaRPr lang="en-US" smtClean="0"/>
          </a:p>
          <a:p>
            <a:pPr>
              <a:spcBef>
                <a:spcPct val="0"/>
              </a:spcBef>
            </a:pPr>
            <a:r>
              <a:rPr lang="en-US" smtClean="0"/>
              <a:t>Feedback on whiteboard – chat through – Q and Answers</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86AB20-B9C4-450A-8333-145903DE6785}" type="slidenum">
              <a:rPr lang="en-GB">
                <a:cs typeface="Arial" charset="0"/>
              </a:rPr>
              <a:pPr fontAlgn="base">
                <a:spcBef>
                  <a:spcPct val="0"/>
                </a:spcBef>
                <a:spcAft>
                  <a:spcPct val="0"/>
                </a:spcAft>
              </a:pPr>
              <a:t>11</a:t>
            </a:fld>
            <a:endParaRPr lang="en-GB">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Implication we are responsible for our own journey – solving our own puzzle … it is my life I cant be the vicitim of circumstances or balme others (DR chairlift)  that means I have to take respon for my emotional world resp health wellbeing resp for my boundaries and asserting my needs…and within the work enviroment.</a:t>
            </a:r>
          </a:p>
          <a:p>
            <a:pPr>
              <a:spcBef>
                <a:spcPct val="0"/>
              </a:spcBef>
            </a:pPr>
            <a:endParaRPr lang="en-US" smtClean="0"/>
          </a:p>
          <a:p>
            <a:pPr>
              <a:spcBef>
                <a:spcPct val="0"/>
              </a:spcBef>
            </a:pPr>
            <a:r>
              <a:rPr lang="en-US" smtClean="0"/>
              <a:t>That is Harmony in Health 5 unique aspects to looking at yourself wholistically………..it is about Empoerment is the ultimate aims……of the process….</a:t>
            </a:r>
          </a:p>
          <a:p>
            <a:pPr>
              <a:spcBef>
                <a:spcPct val="0"/>
              </a:spcBef>
            </a:pPr>
            <a:endParaRPr lang="en-US" smtClean="0"/>
          </a:p>
          <a:p>
            <a:pPr>
              <a:spcBef>
                <a:spcPct val="0"/>
              </a:spcBef>
            </a:pPr>
            <a:r>
              <a:rPr lang="en-US" smtClean="0"/>
              <a:t>Winter discontent – fracturered feel work doesn</a:t>
            </a:r>
            <a:r>
              <a:rPr lang="fr-FR" smtClean="0"/>
              <a:t>’</a:t>
            </a:r>
            <a:r>
              <a:rPr lang="en-US" smtClean="0"/>
              <a:t>t liove them anywmore through the transition need to become stronger more better off…..</a:t>
            </a:r>
          </a:p>
          <a:p>
            <a:pPr>
              <a:spcBef>
                <a:spcPct val="0"/>
              </a:spcBef>
            </a:pPr>
            <a:r>
              <a:rPr lang="en-US" smtClean="0"/>
              <a:t>21</a:t>
            </a:r>
            <a:r>
              <a:rPr lang="en-US" baseline="30000" smtClean="0"/>
              <a:t>st</a:t>
            </a:r>
            <a:r>
              <a:rPr lang="en-US" smtClean="0"/>
              <a:t> century whole new set of life skills – we saw that at harmony back in l980’s study states wellness in the community hence harmony’s unique approach</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32ED6D-46CD-406B-9842-3249D307DE65}" type="slidenum">
              <a:rPr lang="en-GB">
                <a:cs typeface="Arial" charset="0"/>
              </a:rPr>
              <a:pPr fontAlgn="base">
                <a:spcBef>
                  <a:spcPct val="0"/>
                </a:spcBef>
                <a:spcAft>
                  <a:spcPct val="0"/>
                </a:spcAft>
              </a:pPr>
              <a:t>12</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 MY LEAFLET AND HAVE COPIES IN PLASTIC FOLDERS</a:t>
            </a:r>
          </a:p>
          <a:p>
            <a:pPr>
              <a:spcBef>
                <a:spcPct val="0"/>
              </a:spcBef>
            </a:pPr>
            <a:endParaRPr lang="en-US" smtClean="0"/>
          </a:p>
          <a:p>
            <a:pPr>
              <a:spcBef>
                <a:spcPct val="0"/>
              </a:spcBef>
            </a:pPr>
            <a:r>
              <a:rPr lang="en-US" smtClean="0"/>
              <a:t>How do e as HIH enable people to make better choices take respo become empowered and solve their own puzzle  - these are the skills we use to get the outcome. </a:t>
            </a:r>
          </a:p>
          <a:p>
            <a:pPr>
              <a:spcBef>
                <a:spcPct val="0"/>
              </a:spcBef>
            </a:pPr>
            <a:endParaRPr lang="en-US" smtClean="0"/>
          </a:p>
          <a:p>
            <a:pPr>
              <a:spcBef>
                <a:spcPct val="0"/>
              </a:spcBef>
            </a:pPr>
            <a:r>
              <a:rPr lang="en-US" smtClean="0"/>
              <a:t>Solving your own puzzle – you need to become empowered -  responsibility and empowerment needs to be embedded…….and choices new or different they need to make…that is one of the core aims one would be taking them trhough …..concluding with that……</a:t>
            </a:r>
          </a:p>
          <a:p>
            <a:pPr>
              <a:spcBef>
                <a:spcPct val="0"/>
              </a:spcBef>
            </a:pPr>
            <a:endParaRPr lang="en-US" smtClean="0"/>
          </a:p>
          <a:p>
            <a:pPr>
              <a:spcBef>
                <a:spcPct val="0"/>
              </a:spcBef>
            </a:pPr>
            <a:r>
              <a:rPr lang="en-US" smtClean="0"/>
              <a:t>The ways we work </a:t>
            </a:r>
          </a:p>
          <a:p>
            <a:pPr>
              <a:spcBef>
                <a:spcPct val="0"/>
              </a:spcBef>
            </a:pPr>
            <a:endParaRPr lang="en-US" smtClean="0"/>
          </a:p>
          <a:p>
            <a:pPr>
              <a:spcBef>
                <a:spcPct val="0"/>
              </a:spcBef>
            </a:pPr>
            <a:r>
              <a:rPr lang="en-US" smtClean="0"/>
              <a:t>(for taking responsibility and making effective choices)</a:t>
            </a:r>
          </a:p>
          <a:p>
            <a:pPr>
              <a:spcBef>
                <a:spcPct val="0"/>
              </a:spcBef>
            </a:pPr>
            <a:endParaRPr lang="en-US" smtClean="0"/>
          </a:p>
          <a:p>
            <a:pPr>
              <a:spcBef>
                <a:spcPct val="0"/>
              </a:spcBef>
            </a:pPr>
            <a:r>
              <a:rPr lang="en-US" smtClean="0"/>
              <a:t>NOW isnt this interesting ?  5 unique aspects to the process and 5 integrative skills within the service - ALL IN ONE PACKAGE........got to save money  AND time in referrals from thr management perspective </a:t>
            </a:r>
          </a:p>
          <a:p>
            <a:pPr>
              <a:spcBef>
                <a:spcPct val="0"/>
              </a:spcBef>
            </a:pPr>
            <a:endParaRPr lang="en-US" smtClean="0"/>
          </a:p>
          <a:p>
            <a:pPr>
              <a:spcBef>
                <a:spcPct val="0"/>
              </a:spcBef>
            </a:pPr>
            <a:r>
              <a:rPr lang="en-US" smtClean="0"/>
              <a:t>Got to be a USP.....A manager who wants his staff to stay at work, be effective, take initiative remain creative and still achieve on time needs his staff to manage their energy levels, understand their stress sysmptos, manage them, try where possible to pre-empt problems when they experience even one trigger / symptom.  Be effective in their communication with peers, subordinates, and with clients/patients, manage conflict with others and within themselves, STILL create visions, move forward toward goals and ensure effective strategies are maintained,</a:t>
            </a:r>
          </a:p>
          <a:p>
            <a:pPr>
              <a:spcBef>
                <a:spcPct val="0"/>
              </a:spcBef>
            </a:pPr>
            <a:endParaRPr lang="en-US" smtClean="0"/>
          </a:p>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E6F0F6-C86B-458F-BCBB-AB60DF8CEEF5}" type="slidenum">
              <a:rPr lang="en-GB">
                <a:cs typeface="Arial" charset="0"/>
              </a:rPr>
              <a:pPr fontAlgn="base">
                <a:spcBef>
                  <a:spcPct val="0"/>
                </a:spcBef>
                <a:spcAft>
                  <a:spcPct val="0"/>
                </a:spcAft>
              </a:pPr>
              <a:t>13</a:t>
            </a:fld>
            <a:endParaRPr lang="en-GB">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Overview – expect to reality……</a:t>
            </a:r>
          </a:p>
          <a:p>
            <a:pPr>
              <a:spcBef>
                <a:spcPct val="0"/>
              </a:spcBef>
            </a:pPr>
            <a:r>
              <a:rPr lang="en-US" smtClean="0"/>
              <a:t>My sense for their own individual as well as teams </a:t>
            </a:r>
          </a:p>
          <a:p>
            <a:pPr>
              <a:spcBef>
                <a:spcPct val="0"/>
              </a:spcBef>
            </a:pPr>
            <a:r>
              <a:rPr lang="en-US" smtClean="0"/>
              <a:t>These are different processes  - team line manager or HR……..</a:t>
            </a:r>
          </a:p>
          <a:p>
            <a:pPr>
              <a:spcBef>
                <a:spcPct val="0"/>
              </a:spcBef>
            </a:pPr>
            <a:endParaRPr lang="en-US" smtClean="0"/>
          </a:p>
          <a:p>
            <a:pPr>
              <a:spcBef>
                <a:spcPct val="0"/>
              </a:spcBef>
            </a:pPr>
            <a:r>
              <a:rPr lang="en-US" smtClean="0"/>
              <a:t>By pass if not relevant – allude to it if you are a manager and Oh pls contact us </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069B55-7045-4DBE-AD2E-34A1F6BE5D1F}" type="slidenum">
              <a:rPr lang="en-GB">
                <a:cs typeface="Arial" charset="0"/>
              </a:rPr>
              <a:pPr fontAlgn="base">
                <a:spcBef>
                  <a:spcPct val="0"/>
                </a:spcBef>
                <a:spcAft>
                  <a:spcPct val="0"/>
                </a:spcAft>
              </a:pPr>
              <a:t>14</a:t>
            </a:fld>
            <a:endParaRPr lang="en-GB">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E0AF4A-E536-43A6-9FCF-A9B6A77860E5}" type="slidenum">
              <a:rPr lang="en-GB">
                <a:cs typeface="Arial" charset="0"/>
              </a:rPr>
              <a:pPr fontAlgn="base">
                <a:spcBef>
                  <a:spcPct val="0"/>
                </a:spcBef>
                <a:spcAft>
                  <a:spcPct val="0"/>
                </a:spcAft>
              </a:pPr>
              <a:t>15</a:t>
            </a:fld>
            <a:endParaRPr lang="en-GB">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Four contrite responsible successful learner and confidence to achieve all above</a:t>
            </a:r>
          </a:p>
          <a:p>
            <a:pPr>
              <a:spcBef>
                <a:spcPct val="0"/>
              </a:spcBef>
            </a:pPr>
            <a:endParaRPr lang="en-US" smtClean="0"/>
          </a:p>
          <a:p>
            <a:pPr>
              <a:spcBef>
                <a:spcPct val="0"/>
              </a:spcBef>
            </a:pPr>
            <a:r>
              <a:rPr lang="en-US" smtClean="0"/>
              <a:t>My Life My choice – where we all become more self-reliant and pro-active on our wellbeing -  When we take a whollistic view of ourselves in the recognition that all intelligences are connected we will see ourselves differently – we will see what works well, what can I do differently (using and listening t all four intelligences) in order to respond rather than react to the changes going on in your work and in your oersonal life. </a:t>
            </a:r>
          </a:p>
          <a:p>
            <a:pPr>
              <a:spcBef>
                <a:spcPct val="0"/>
              </a:spcBef>
            </a:pPr>
            <a:r>
              <a:rPr lang="en-US" b="1" smtClean="0"/>
              <a:t>LifeWORKS provide the building blocks for an organization to work together effectively, because it encourages responsibility, empowerment and choice in the individual.  </a:t>
            </a:r>
            <a:endParaRPr lang="en-GB" smtClean="0"/>
          </a:p>
          <a:p>
            <a:pPr>
              <a:spcBef>
                <a:spcPct val="0"/>
              </a:spcBef>
            </a:pPr>
            <a:endParaRPr lang="en-US" smtClean="0"/>
          </a:p>
          <a:p>
            <a:pPr>
              <a:spcBef>
                <a:spcPct val="0"/>
              </a:spcBef>
            </a:pPr>
            <a:r>
              <a:rPr lang="en-US" smtClean="0"/>
              <a:t>We may have different roles – we will have differing perspectives – yet as  you have seen today – at the very core – we are very similar! Taking time to step back, see big pic, other perspectives, stay in the moment, manage your own stress symptoms in the recognition we are all undergoing similar experiences – </a:t>
            </a:r>
          </a:p>
          <a:p>
            <a:pPr>
              <a:spcBef>
                <a:spcPct val="0"/>
              </a:spcBef>
            </a:pPr>
            <a:r>
              <a:rPr lang="en-US" smtClean="0"/>
              <a:t>Where we all work together in the recognition that – at the very core – we are all the same – our puzzles may be different – our journey to put together our puzzle will be different – we all have different perspective on life – yet at the core – in order to have a strong foundation to manage the ups and downs of life – accept that the only moment we can control is the NOW moment</a:t>
            </a:r>
          </a:p>
          <a:p>
            <a:pPr>
              <a:spcBef>
                <a:spcPct val="0"/>
              </a:spcBef>
            </a:pPr>
            <a:endParaRPr lang="en-US" smtClean="0"/>
          </a:p>
          <a:p>
            <a:pPr>
              <a:spcBef>
                <a:spcPct val="0"/>
              </a:spcBef>
            </a:pPr>
            <a:r>
              <a:rPr lang="en-US" smtClean="0"/>
              <a:t>Tiredness lack of vitality and energy depletion WILL have an ffect on health, wellbeing and issues of ageing.</a:t>
            </a:r>
          </a:p>
          <a:p>
            <a:pPr>
              <a:spcBef>
                <a:spcPct val="0"/>
              </a:spcBef>
            </a:pPr>
            <a:r>
              <a:rPr lang="en-US" smtClean="0"/>
              <a:t> 21st century living demands a wholistic approach to living life well, asking  us to integrate a new set of life skills where we can be more self-reliant. (which is why we have the five unique aspects to Lifeworks) Understanding HOW change and stress affects you AND what you can do about it for yourself is the foundation (transformation) upon which inner peace, happiness and self-belief are built.  AND without those three things transformation cannot happen.  ANd without an inner foundation we cannot handle the outer stressors of life, certainly NOT the changes which are currently happening to us all.</a:t>
            </a:r>
          </a:p>
          <a:p>
            <a:pPr>
              <a:spcBef>
                <a:spcPct val="0"/>
              </a:spcBef>
            </a:pPr>
            <a:endParaRPr lang="en-US" smtClean="0"/>
          </a:p>
          <a:p>
            <a:pPr>
              <a:spcBef>
                <a:spcPct val="0"/>
              </a:spcBef>
            </a:pPr>
            <a:r>
              <a:rPr lang="en-US" smtClean="0"/>
              <a:t>practical life skills (because their health, their longevity and their energy is their responsibility)</a:t>
            </a:r>
          </a:p>
          <a:p>
            <a:pPr>
              <a:spcBef>
                <a:spcPct val="0"/>
              </a:spcBef>
            </a:pPr>
            <a:endParaRPr lang="en-US" smtClean="0"/>
          </a:p>
          <a:p>
            <a:pPr>
              <a:spcBef>
                <a:spcPct val="0"/>
              </a:spcBef>
            </a:pPr>
            <a:r>
              <a:rPr lang="en-US" smtClean="0"/>
              <a:t>LifeWORKS refocuses attention on an wholistic and individual wellbeing strategy, encouraging  each person (using coaching as the foundation) to  take responsibility and make informed choices in managing their  health, longevity and energy processes( in the awareness that all intelligences (mental,physical, emotional and intuition) will have a direct affect on them and all aspects of their  life).   The outcome of managing one's health naturally is a long-term strategy (inner foundation)  for coping effectively  with work and life pressure and personal and work relationships.</a:t>
            </a:r>
          </a:p>
          <a:p>
            <a:pPr>
              <a:spcBef>
                <a:spcPct val="0"/>
              </a:spcBef>
            </a:pPr>
            <a:endParaRPr lang="en-US" smtClean="0"/>
          </a:p>
          <a:p>
            <a:pPr>
              <a:spcBef>
                <a:spcPct val="0"/>
              </a:spcBef>
            </a:pPr>
            <a:r>
              <a:rPr lang="en-US" smtClean="0"/>
              <a:t>Talk about my experience in the STATEs on wellness programmes hospitals, drs surgeries, organisations, individuals coming together</a:t>
            </a:r>
          </a:p>
          <a:p>
            <a:pPr>
              <a:spcBef>
                <a:spcPct val="0"/>
              </a:spcBef>
            </a:pPr>
            <a:endParaRPr lang="en-US" smtClean="0"/>
          </a:p>
          <a:p>
            <a:pPr>
              <a:spcBef>
                <a:spcPct val="0"/>
              </a:spcBef>
            </a:pPr>
            <a:endParaRPr lang="en-US" smtClean="0"/>
          </a:p>
          <a:p>
            <a:pPr>
              <a:spcBef>
                <a:spcPct val="0"/>
              </a:spcBef>
            </a:pPr>
            <a:r>
              <a:rPr lang="en-US" smtClean="0"/>
              <a:t>South west water – going with the flow……manifesting fear or happiness (see my leaflet – without the flow </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420383-28F3-459D-9805-B2C275C3DE8C}" type="slidenum">
              <a:rPr lang="en-GB">
                <a:cs typeface="Arial" charset="0"/>
              </a:rPr>
              <a:pPr fontAlgn="base">
                <a:spcBef>
                  <a:spcPct val="0"/>
                </a:spcBef>
                <a:spcAft>
                  <a:spcPct val="0"/>
                </a:spcAft>
              </a:pPr>
              <a:t>16</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endParaRPr lang="en-US" dirty="0" smtClean="0"/>
          </a:p>
          <a:p>
            <a:pPr fontAlgn="auto">
              <a:spcBef>
                <a:spcPts val="0"/>
              </a:spcBef>
              <a:spcAft>
                <a:spcPts val="0"/>
              </a:spcAft>
              <a:defRPr/>
            </a:pPr>
            <a:r>
              <a:rPr lang="en-US" b="1" dirty="0" smtClean="0"/>
              <a:t>What is your reasons for being here..</a:t>
            </a:r>
          </a:p>
          <a:p>
            <a:pPr fontAlgn="auto">
              <a:spcBef>
                <a:spcPts val="0"/>
              </a:spcBef>
              <a:spcAft>
                <a:spcPts val="0"/>
              </a:spcAft>
              <a:defRPr/>
            </a:pPr>
            <a:endParaRPr lang="en-US" b="1" dirty="0" smtClean="0"/>
          </a:p>
          <a:p>
            <a:pPr fontAlgn="auto">
              <a:spcBef>
                <a:spcPts val="0"/>
              </a:spcBef>
              <a:spcAft>
                <a:spcPts val="0"/>
              </a:spcAft>
              <a:defRPr/>
            </a:pPr>
            <a:r>
              <a:rPr lang="en-US" b="1" dirty="0" smtClean="0"/>
              <a:t>Feedback…….talk amongst – put up on whiteboard</a:t>
            </a:r>
          </a:p>
          <a:p>
            <a:pPr fontAlgn="auto">
              <a:spcBef>
                <a:spcPts val="0"/>
              </a:spcBef>
              <a:spcAft>
                <a:spcPts val="0"/>
              </a:spcAft>
              <a:defRPr/>
            </a:pPr>
            <a:endParaRPr lang="en-US" dirty="0" smtClean="0"/>
          </a:p>
          <a:p>
            <a:pPr fontAlgn="auto">
              <a:spcBef>
                <a:spcPts val="0"/>
              </a:spcBef>
              <a:spcAft>
                <a:spcPts val="0"/>
              </a:spcAft>
              <a:defRPr/>
            </a:pPr>
            <a:r>
              <a:rPr lang="en-US" dirty="0" smtClean="0"/>
              <a:t>I have a hypothesis and I’d like to discuss it with you –since l996…… I’ve watched this carefully over the past 3-4 years…..</a:t>
            </a:r>
            <a:r>
              <a:rPr lang="en-US" dirty="0" err="1" smtClean="0"/>
              <a:t>Ican</a:t>
            </a:r>
            <a:r>
              <a:rPr lang="en-US" dirty="0" smtClean="0"/>
              <a:t> see patterns within my clients </a:t>
            </a:r>
            <a:r>
              <a:rPr lang="en-US" dirty="0" err="1" smtClean="0"/>
              <a:t>inthepast</a:t>
            </a:r>
            <a:r>
              <a:rPr lang="en-US" dirty="0" smtClean="0"/>
              <a:t> 8 years </a:t>
            </a:r>
            <a:r>
              <a:rPr lang="en-US" dirty="0" err="1" smtClean="0"/>
              <a:t>Ihave</a:t>
            </a:r>
            <a:r>
              <a:rPr lang="en-US" dirty="0" smtClean="0"/>
              <a:t> had 7500 hours of work with people  studying these specific areas</a:t>
            </a:r>
          </a:p>
          <a:p>
            <a:pPr fontAlgn="auto">
              <a:spcBef>
                <a:spcPts val="0"/>
              </a:spcBef>
              <a:spcAft>
                <a:spcPts val="0"/>
              </a:spcAft>
              <a:defRPr/>
            </a:pPr>
            <a:endParaRPr lang="en-US" dirty="0" smtClean="0"/>
          </a:p>
          <a:p>
            <a:pPr fontAlgn="auto">
              <a:spcBef>
                <a:spcPts val="0"/>
              </a:spcBef>
              <a:spcAft>
                <a:spcPts val="0"/>
              </a:spcAft>
              <a:defRPr/>
            </a:pPr>
            <a:r>
              <a:rPr lang="en-US" dirty="0" smtClean="0"/>
              <a:t>– Particularly over the past few years if we take the BIG PIC </a:t>
            </a:r>
          </a:p>
          <a:p>
            <a:pPr fontAlgn="auto">
              <a:spcBef>
                <a:spcPts val="0"/>
              </a:spcBef>
              <a:spcAft>
                <a:spcPts val="0"/>
              </a:spcAft>
              <a:defRPr/>
            </a:pPr>
            <a:r>
              <a:rPr lang="en-US" dirty="0" smtClean="0"/>
              <a:t>Today we see signs of a world spinning out of balance in the destruction of our ecosystem, in our global economic volatility and significant political changes. </a:t>
            </a:r>
          </a:p>
          <a:p>
            <a:pPr fontAlgn="auto">
              <a:spcBef>
                <a:spcPts val="0"/>
              </a:spcBef>
              <a:spcAft>
                <a:spcPts val="0"/>
              </a:spcAft>
              <a:defRPr/>
            </a:pPr>
            <a:r>
              <a:rPr lang="en-US" dirty="0" smtClean="0"/>
              <a:t> If one wants to explore and understand what these changes might mean, one needs to go within, to where the forces that define our surface life constellate. </a:t>
            </a:r>
          </a:p>
          <a:p>
            <a:pPr fontAlgn="auto">
              <a:spcBef>
                <a:spcPts val="0"/>
              </a:spcBef>
              <a:spcAft>
                <a:spcPts val="0"/>
              </a:spcAft>
              <a:defRPr/>
            </a:pPr>
            <a:endParaRPr lang="en-US" dirty="0" smtClean="0"/>
          </a:p>
          <a:p>
            <a:pPr fontAlgn="auto">
              <a:spcBef>
                <a:spcPts val="0"/>
              </a:spcBef>
              <a:spcAft>
                <a:spcPts val="0"/>
              </a:spcAft>
              <a:defRPr/>
            </a:pPr>
            <a:r>
              <a:rPr lang="en-US" dirty="0" smtClean="0"/>
              <a:t>– so, I’ve brought my hypothesis here to get your views too – firstly within your specific roles and secondly in a group process where </a:t>
            </a:r>
            <a:r>
              <a:rPr lang="en-US" dirty="0" err="1" smtClean="0"/>
              <a:t>I’dlike</a:t>
            </a:r>
            <a:r>
              <a:rPr lang="en-US" dirty="0" smtClean="0"/>
              <a:t> to suggest we  INTEGRATE your roles – share each other’s experiences, our perceptions – because I’d like to suggest that as never before we need an integrative approach to emotional resilience, health and wellbeing in order to manage our energy levels, age well and maintain our balance and achieve our personal performance  in these challenging times….</a:t>
            </a:r>
          </a:p>
          <a:p>
            <a:pPr fontAlgn="auto">
              <a:spcBef>
                <a:spcPts val="0"/>
              </a:spcBef>
              <a:spcAft>
                <a:spcPts val="0"/>
              </a:spcAft>
              <a:defRPr/>
            </a:pPr>
            <a:endParaRPr lang="en-US" dirty="0" smtClean="0"/>
          </a:p>
          <a:p>
            <a:pPr fontAlgn="auto">
              <a:spcBef>
                <a:spcPts val="0"/>
              </a:spcBef>
              <a:spcAft>
                <a:spcPts val="0"/>
              </a:spcAft>
              <a:defRPr/>
            </a:pPr>
            <a:r>
              <a:rPr lang="en-US" dirty="0" smtClean="0"/>
              <a:t>WE LIVE IN A 24/7 world where change is a constant  if your don</a:t>
            </a:r>
            <a:r>
              <a:rPr lang="fr-FR" dirty="0" smtClean="0"/>
              <a:t>’</a:t>
            </a:r>
            <a:r>
              <a:rPr lang="en-US" dirty="0" smtClean="0"/>
              <a:t>t accept there is economic change, political change or climatic change – reflect on changes within your everyday life – </a:t>
            </a:r>
            <a:r>
              <a:rPr lang="en-US" dirty="0" err="1" smtClean="0"/>
              <a:t>evertyhing</a:t>
            </a:r>
            <a:r>
              <a:rPr lang="en-US" dirty="0" smtClean="0"/>
              <a:t> seems to be full on – mobiles are ceaseless – emails continual (people dread going away because of the email backlog) there does not seem we believe  TIME to do anything but react so how can we be in control…….</a:t>
            </a:r>
          </a:p>
          <a:p>
            <a:pPr fontAlgn="auto">
              <a:spcBef>
                <a:spcPts val="0"/>
              </a:spcBef>
              <a:spcAft>
                <a:spcPts val="0"/>
              </a:spcAft>
              <a:defRPr/>
            </a:pPr>
            <a:r>
              <a:rPr lang="en-US" dirty="0" smtClean="0"/>
              <a:t>I’d like to suggest, however that (change has always been a constant)  Nothing stays still – I cannot control what is going to happen to me (externally) in 10 minutes time and neither can you……However in the past we have managed that perception by  preferring to measure our  locus of control externally if you will – measured by material gains, external gratifications, drinking drugs, exercise, eating, watching </a:t>
            </a:r>
            <a:r>
              <a:rPr lang="en-US" dirty="0" err="1" smtClean="0"/>
              <a:t>tv</a:t>
            </a:r>
            <a:r>
              <a:rPr lang="en-US" dirty="0" smtClean="0"/>
              <a:t>, hobbies, spiritual pursuits, relationships, roles at work in the community…….</a:t>
            </a:r>
          </a:p>
          <a:p>
            <a:pPr fontAlgn="auto">
              <a:spcBef>
                <a:spcPts val="0"/>
              </a:spcBef>
              <a:spcAft>
                <a:spcPts val="0"/>
              </a:spcAft>
              <a:defRPr/>
            </a:pPr>
            <a:endParaRPr lang="en-US" dirty="0" smtClean="0"/>
          </a:p>
          <a:p>
            <a:pPr fontAlgn="auto">
              <a:spcBef>
                <a:spcPts val="0"/>
              </a:spcBef>
              <a:spcAft>
                <a:spcPts val="0"/>
              </a:spcAft>
              <a:defRPr/>
            </a:pPr>
            <a:r>
              <a:rPr lang="en-US" dirty="0" smtClean="0"/>
              <a:t>Because our 24/7 world is speeding up if you will ……our locus of control is I am suggesting, turning inward ……we are being asked to manage our internal thoughts, emotions, notice our stress symptoms and manage them, accept and learn how to manage our issues around control – anxiety and fears……..and this time it is affecting every single one of us  ALL of the time</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&gt;&gt;&gt;&gt;&gt;&gt;&gt;&gt;&gt;&gt;&gt;&gt;&gt;&gt;&gt;&gt;&gt;&gt;&gt;&gt;&gt;</a:t>
            </a:r>
          </a:p>
          <a:p>
            <a:pPr fontAlgn="auto">
              <a:spcBef>
                <a:spcPts val="0"/>
              </a:spcBef>
              <a:spcAft>
                <a:spcPts val="0"/>
              </a:spcAft>
              <a:defRPr/>
            </a:pPr>
            <a:endParaRPr lang="en-US" dirty="0" smtClean="0"/>
          </a:p>
          <a:p>
            <a:pPr fontAlgn="auto">
              <a:spcBef>
                <a:spcPts val="0"/>
              </a:spcBef>
              <a:spcAft>
                <a:spcPts val="0"/>
              </a:spcAft>
              <a:defRPr/>
            </a:pPr>
            <a:r>
              <a:rPr lang="en-US" dirty="0" smtClean="0"/>
              <a:t>Case study on </a:t>
            </a:r>
            <a:r>
              <a:rPr lang="en-US" dirty="0" err="1" smtClean="0"/>
              <a:t>tirenedess</a:t>
            </a:r>
            <a:r>
              <a:rPr lang="en-US" dirty="0" smtClean="0"/>
              <a:t> lack of vitality and energy depletion – shift work</a:t>
            </a:r>
          </a:p>
          <a:p>
            <a:pPr fontAlgn="auto">
              <a:spcBef>
                <a:spcPts val="0"/>
              </a:spcBef>
              <a:spcAft>
                <a:spcPts val="0"/>
              </a:spcAft>
              <a:defRPr/>
            </a:pPr>
            <a:endParaRPr lang="en-US" dirty="0" smtClean="0"/>
          </a:p>
          <a:p>
            <a:pPr fontAlgn="auto">
              <a:spcBef>
                <a:spcPts val="0"/>
              </a:spcBef>
              <a:spcAft>
                <a:spcPts val="0"/>
              </a:spcAft>
              <a:defRPr/>
            </a:pPr>
            <a:r>
              <a:rPr lang="en-US" b="1" dirty="0" smtClean="0"/>
              <a:t> </a:t>
            </a:r>
            <a:endParaRPr lang="en-GB" b="1" dirty="0" smtClean="0"/>
          </a:p>
          <a:p>
            <a:pPr fontAlgn="auto">
              <a:spcBef>
                <a:spcPts val="0"/>
              </a:spcBef>
              <a:spcAft>
                <a:spcPts val="0"/>
              </a:spcAft>
              <a:defRPr/>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97CD49-5AF8-4C39-83AB-9263C171B7C5}" type="slidenum">
              <a:rPr lang="en-GB">
                <a:cs typeface="Arial" charset="0"/>
              </a:rPr>
              <a:pPr fontAlgn="base">
                <a:spcBef>
                  <a:spcPct val="0"/>
                </a:spcBef>
                <a:spcAft>
                  <a:spcPct val="0"/>
                </a:spcAft>
              </a:pPr>
              <a:t>2</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SO Expectations to reality –Every single one of us will have a different perception upon a situation/incident or relationships…</a:t>
            </a:r>
          </a:p>
          <a:p>
            <a:pPr fontAlgn="auto">
              <a:spcBef>
                <a:spcPts val="0"/>
              </a:spcBef>
              <a:spcAft>
                <a:spcPts val="0"/>
              </a:spcAft>
              <a:defRPr/>
            </a:pPr>
            <a:r>
              <a:rPr lang="en-US" dirty="0" smtClean="0"/>
              <a:t>.I find this a key issues all of these four are key issues…</a:t>
            </a:r>
          </a:p>
          <a:p>
            <a:pPr fontAlgn="auto">
              <a:spcBef>
                <a:spcPts val="0"/>
              </a:spcBef>
              <a:spcAft>
                <a:spcPts val="0"/>
              </a:spcAft>
              <a:defRPr/>
            </a:pPr>
            <a:endParaRPr lang="en-US" dirty="0" smtClean="0"/>
          </a:p>
          <a:p>
            <a:pPr fontAlgn="auto">
              <a:spcBef>
                <a:spcPts val="0"/>
              </a:spcBef>
              <a:spcAft>
                <a:spcPts val="0"/>
              </a:spcAft>
              <a:defRPr/>
            </a:pPr>
            <a:r>
              <a:rPr lang="en-US" dirty="0" smtClean="0"/>
              <a:t>.so what do I mean by this……….if you and I witnessed a CAR ACCIDENT our witness statements would be different…</a:t>
            </a:r>
          </a:p>
          <a:p>
            <a:pPr fontAlgn="auto">
              <a:spcBef>
                <a:spcPts val="0"/>
              </a:spcBef>
              <a:spcAft>
                <a:spcPts val="0"/>
              </a:spcAft>
              <a:defRPr/>
            </a:pPr>
            <a:r>
              <a:rPr lang="en-US" dirty="0" smtClean="0"/>
              <a:t>both of us will be affected by what we witnessed</a:t>
            </a:r>
          </a:p>
          <a:p>
            <a:pPr fontAlgn="auto">
              <a:spcBef>
                <a:spcPts val="0"/>
              </a:spcBef>
              <a:spcAft>
                <a:spcPts val="0"/>
              </a:spcAft>
              <a:defRPr/>
            </a:pPr>
            <a:r>
              <a:rPr lang="en-US" dirty="0" smtClean="0"/>
              <a:t>  however differently  I may feel sick you may have a headache  we both might have sleepless nights  our thoughts may be going over and over again what happened   it might bring up patterns from the past  another traffic accident we relive that………ALL OF THIS WILL COLOUR OUR PERCEPTION AND OUR BEHAVIOUR?  AND THEREFORE OUR COMMUNICATION OUR TEAMWORK OUR RELATIONSHIPS</a:t>
            </a:r>
          </a:p>
          <a:p>
            <a:pPr fontAlgn="auto">
              <a:spcBef>
                <a:spcPts val="0"/>
              </a:spcBef>
              <a:spcAft>
                <a:spcPts val="0"/>
              </a:spcAft>
              <a:defRPr/>
            </a:pPr>
            <a:r>
              <a:rPr lang="en-US" dirty="0" smtClean="0"/>
              <a:t> </a:t>
            </a:r>
          </a:p>
          <a:p>
            <a:pPr fontAlgn="auto">
              <a:spcBef>
                <a:spcPts val="0"/>
              </a:spcBef>
              <a:spcAft>
                <a:spcPts val="0"/>
              </a:spcAft>
              <a:defRPr/>
            </a:pPr>
            <a:r>
              <a:rPr lang="en-US" dirty="0" smtClean="0"/>
              <a:t>Expectations to Reality   reflect on expectations v react to the reality of the situation/experience/job/personal challenge? </a:t>
            </a:r>
          </a:p>
          <a:p>
            <a:pPr fontAlgn="auto">
              <a:spcBef>
                <a:spcPts val="0"/>
              </a:spcBef>
              <a:spcAft>
                <a:spcPts val="0"/>
              </a:spcAft>
              <a:defRPr/>
            </a:pPr>
            <a:endParaRPr lang="en-US" dirty="0" smtClean="0"/>
          </a:p>
          <a:p>
            <a:pPr fontAlgn="auto">
              <a:spcBef>
                <a:spcPts val="0"/>
              </a:spcBef>
              <a:spcAft>
                <a:spcPts val="0"/>
              </a:spcAft>
              <a:defRPr/>
            </a:pPr>
            <a:r>
              <a:rPr lang="en-US" dirty="0" smtClean="0"/>
              <a:t>How often do we ask ourselves take time out to </a:t>
            </a:r>
            <a:r>
              <a:rPr lang="en-US" dirty="0" err="1" smtClean="0"/>
              <a:t>analyse</a:t>
            </a:r>
            <a:r>
              <a:rPr lang="en-US" dirty="0" smtClean="0"/>
              <a:t> our expectations – lets take a typical example – job interviews/job changes – no of times clients – find their expectations of the job/</a:t>
            </a:r>
            <a:r>
              <a:rPr lang="en-US" dirty="0" err="1" smtClean="0"/>
              <a:t>mgr</a:t>
            </a:r>
            <a:r>
              <a:rPr lang="en-US" dirty="0" smtClean="0"/>
              <a:t> does not meet the reality…….and what of personal relationships – don</a:t>
            </a:r>
            <a:r>
              <a:rPr lang="fr-FR" dirty="0" smtClean="0"/>
              <a:t>’</a:t>
            </a:r>
            <a:r>
              <a:rPr lang="en-US" dirty="0" smtClean="0"/>
              <a:t>t we all have expectations ??? </a:t>
            </a:r>
          </a:p>
          <a:p>
            <a:pPr fontAlgn="auto">
              <a:spcBef>
                <a:spcPts val="0"/>
              </a:spcBef>
              <a:spcAft>
                <a:spcPts val="0"/>
              </a:spcAft>
              <a:defRPr/>
            </a:pPr>
            <a:endParaRPr lang="en-US" dirty="0" smtClean="0"/>
          </a:p>
          <a:p>
            <a:pPr fontAlgn="auto">
              <a:spcBef>
                <a:spcPts val="0"/>
              </a:spcBef>
              <a:spcAft>
                <a:spcPts val="0"/>
              </a:spcAft>
              <a:defRPr/>
            </a:pPr>
            <a:r>
              <a:rPr lang="en-US" dirty="0" smtClean="0"/>
              <a:t> Yet do we SPECIFICALLY CHECK OUT  our expectations with theirs?  </a:t>
            </a:r>
            <a:r>
              <a:rPr lang="en-US" dirty="0" err="1" smtClean="0"/>
              <a:t>Arent</a:t>
            </a:r>
            <a:r>
              <a:rPr lang="en-US" dirty="0" smtClean="0"/>
              <a:t> we either concerned we might not hear what we want to hear – AND it might mean CHSNGING our perception?  It might mean being flexible in our outlook in order to achieve a win – win (after all that is what assertive is…...YET here is the problem…..they don</a:t>
            </a:r>
            <a:r>
              <a:rPr lang="fr-FR" dirty="0" smtClean="0"/>
              <a:t>’</a:t>
            </a:r>
            <a:r>
              <a:rPr lang="en-US" dirty="0" smtClean="0"/>
              <a:t>t spent time on reflection check out what is not working for them and then check out the reality with the other person or persons.  Preferring to assume what is going on.</a:t>
            </a:r>
          </a:p>
          <a:p>
            <a:pPr fontAlgn="auto">
              <a:spcBef>
                <a:spcPts val="0"/>
              </a:spcBef>
              <a:spcAft>
                <a:spcPts val="0"/>
              </a:spcAft>
              <a:defRPr/>
            </a:pPr>
            <a:endParaRPr lang="en-US" dirty="0" smtClean="0"/>
          </a:p>
          <a:p>
            <a:pPr fontAlgn="auto">
              <a:spcBef>
                <a:spcPts val="0"/>
              </a:spcBef>
              <a:spcAft>
                <a:spcPts val="0"/>
              </a:spcAft>
              <a:defRPr/>
            </a:pPr>
            <a:r>
              <a:rPr lang="en-US" dirty="0" smtClean="0"/>
              <a:t>CASE STUDY… </a:t>
            </a:r>
          </a:p>
          <a:p>
            <a:pPr fontAlgn="auto">
              <a:spcBef>
                <a:spcPts val="0"/>
              </a:spcBef>
              <a:spcAft>
                <a:spcPts val="0"/>
              </a:spcAft>
              <a:defRPr/>
            </a:pPr>
            <a:endParaRPr lang="en-US" dirty="0" smtClean="0"/>
          </a:p>
          <a:p>
            <a:pPr fontAlgn="auto">
              <a:spcBef>
                <a:spcPts val="0"/>
              </a:spcBef>
              <a:spcAft>
                <a:spcPts val="0"/>
              </a:spcAft>
              <a:defRPr/>
            </a:pPr>
            <a:r>
              <a:rPr lang="en-US" dirty="0" smtClean="0"/>
              <a:t>Often within expectation to reality we find ourselves……</a:t>
            </a:r>
          </a:p>
          <a:p>
            <a:pPr fontAlgn="auto">
              <a:spcBef>
                <a:spcPts val="0"/>
              </a:spcBef>
              <a:spcAft>
                <a:spcPts val="0"/>
              </a:spcAft>
              <a:defRPr/>
            </a:pPr>
            <a:r>
              <a:rPr lang="en-US" dirty="0" smtClean="0"/>
              <a:t> DISTORT DELETE GENERALISE…….</a:t>
            </a:r>
          </a:p>
          <a:p>
            <a:pPr fontAlgn="auto">
              <a:spcBef>
                <a:spcPts val="0"/>
              </a:spcBef>
              <a:spcAft>
                <a:spcPts val="0"/>
              </a:spcAft>
              <a:defRPr/>
            </a:pPr>
            <a:endParaRPr lang="en-US" dirty="0" smtClean="0"/>
          </a:p>
          <a:p>
            <a:pPr fontAlgn="auto">
              <a:spcBef>
                <a:spcPts val="0"/>
              </a:spcBef>
              <a:spcAft>
                <a:spcPts val="0"/>
              </a:spcAft>
              <a:defRPr/>
            </a:pPr>
            <a:r>
              <a:rPr lang="en-US" dirty="0" smtClean="0"/>
              <a:t>&gt;&gt;&gt;&gt;&gt;&gt;&gt;&gt;&gt;&gt;&gt;&gt;&gt;&gt;.</a:t>
            </a:r>
          </a:p>
          <a:p>
            <a:pPr fontAlgn="auto">
              <a:spcBef>
                <a:spcPts val="0"/>
              </a:spcBef>
              <a:spcAft>
                <a:spcPts val="0"/>
              </a:spcAft>
              <a:defRPr/>
            </a:pPr>
            <a:endParaRPr lang="en-US" dirty="0" smtClean="0"/>
          </a:p>
          <a:p>
            <a:pPr fontAlgn="auto">
              <a:spcBef>
                <a:spcPts val="0"/>
              </a:spcBef>
              <a:spcAft>
                <a:spcPts val="0"/>
              </a:spcAft>
              <a:defRPr/>
            </a:pPr>
            <a:r>
              <a:rPr lang="en-US" dirty="0" smtClean="0"/>
              <a:t>Case study on </a:t>
            </a:r>
            <a:r>
              <a:rPr lang="en-US" dirty="0" err="1" smtClean="0"/>
              <a:t>tirenedess</a:t>
            </a:r>
            <a:r>
              <a:rPr lang="en-US" dirty="0" smtClean="0"/>
              <a:t> lack of vitality and energy depletion – shift work</a:t>
            </a:r>
          </a:p>
          <a:p>
            <a:pPr fontAlgn="auto">
              <a:spcBef>
                <a:spcPts val="0"/>
              </a:spcBef>
              <a:spcAft>
                <a:spcPts val="0"/>
              </a:spcAft>
              <a:defRPr/>
            </a:pPr>
            <a:r>
              <a:rPr lang="en-US" b="1" dirty="0" smtClean="0"/>
              <a:t> </a:t>
            </a:r>
            <a:endParaRPr lang="en-GB" b="1" dirty="0" smtClean="0"/>
          </a:p>
          <a:p>
            <a:pPr fontAlgn="auto">
              <a:spcBef>
                <a:spcPts val="0"/>
              </a:spcBef>
              <a:spcAft>
                <a:spcPts val="0"/>
              </a:spcAft>
              <a:defRPr/>
            </a:pPr>
            <a:r>
              <a:rPr lang="en-US" dirty="0" smtClean="0"/>
              <a:t>Lifeworks refocuses attention on effective personal and business coping strategies alongside managing health and wellbeing in order to balance life and work and live In this 24/7 world we inhabit, </a:t>
            </a:r>
            <a:r>
              <a:rPr lang="en-US" u="sng" dirty="0" smtClean="0"/>
              <a:t>where change happens quickly, often abruptly</a:t>
            </a:r>
            <a:r>
              <a:rPr lang="en-US" dirty="0" smtClean="0"/>
              <a:t>. </a:t>
            </a:r>
          </a:p>
          <a:p>
            <a:pPr fontAlgn="auto">
              <a:spcBef>
                <a:spcPts val="0"/>
              </a:spcBef>
              <a:spcAft>
                <a:spcPts val="0"/>
              </a:spcAft>
              <a:defRPr/>
            </a:pPr>
            <a:r>
              <a:rPr lang="en-US" b="1" dirty="0" smtClean="0"/>
              <a:t>Her interactive talk will be on the implications upon </a:t>
            </a:r>
            <a:r>
              <a:rPr lang="en-US" b="1" u="sng" dirty="0" smtClean="0"/>
              <a:t>you and your employees</a:t>
            </a:r>
            <a:r>
              <a:rPr lang="en-US" b="1" dirty="0" smtClean="0"/>
              <a:t>  (and offer some solutions) should we experience any (or all) of the following:</a:t>
            </a:r>
            <a:endParaRPr lang="en-GB" b="1" dirty="0" smtClean="0"/>
          </a:p>
          <a:p>
            <a:pPr fontAlgn="auto">
              <a:spcBef>
                <a:spcPts val="0"/>
              </a:spcBef>
              <a:spcAft>
                <a:spcPts val="0"/>
              </a:spcAft>
              <a:defRPr/>
            </a:pPr>
            <a:r>
              <a:rPr lang="en-US" dirty="0" smtClean="0"/>
              <a:t> </a:t>
            </a:r>
            <a:endParaRPr lang="en-GB" b="1" dirty="0" smtClean="0"/>
          </a:p>
          <a:p>
            <a:pPr fontAlgn="auto">
              <a:spcBef>
                <a:spcPts val="0"/>
              </a:spcBef>
              <a:spcAft>
                <a:spcPts val="0"/>
              </a:spcAft>
              <a:defRPr/>
            </a:pPr>
            <a:r>
              <a:rPr lang="en-US" dirty="0" smtClean="0"/>
              <a:t> 21st century living demands a </a:t>
            </a:r>
            <a:r>
              <a:rPr lang="en-US" dirty="0" err="1" smtClean="0"/>
              <a:t>wholistic</a:t>
            </a:r>
            <a:r>
              <a:rPr lang="en-US" dirty="0" smtClean="0"/>
              <a:t> approach to living life well, asking  us to integrate a new set of life skills where we can be more self-reliant. (which is why we have the five unique aspects to Lifeworks) Understanding HOW change and stress affects you AND what you can do about it for yourself is the foundation (transformation) upon which inner peace, happiness and self-belief are built.  AND without those three things transformation cannot happen.  </a:t>
            </a:r>
            <a:r>
              <a:rPr lang="en-US" dirty="0" err="1" smtClean="0"/>
              <a:t>ANd</a:t>
            </a:r>
            <a:r>
              <a:rPr lang="en-US" dirty="0" smtClean="0"/>
              <a:t> without an inner foundation we cannot handle the outer stressors of life, certainly NOT the changes which are currently happening to us all.</a:t>
            </a:r>
          </a:p>
          <a:p>
            <a:pPr fontAlgn="auto">
              <a:spcBef>
                <a:spcPts val="0"/>
              </a:spcBef>
              <a:spcAft>
                <a:spcPts val="0"/>
              </a:spcAft>
              <a:defRPr/>
            </a:pPr>
            <a:endParaRPr lang="en-GB" b="1" dirty="0" smtClean="0"/>
          </a:p>
          <a:p>
            <a:pPr fontAlgn="auto">
              <a:spcBef>
                <a:spcPts val="0"/>
              </a:spcBef>
              <a:spcAft>
                <a:spcPts val="0"/>
              </a:spcAft>
              <a:defRPr/>
            </a:pP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72C2DC-2956-4215-96FD-A021257900EC}" type="slidenum">
              <a:rPr lang="en-GB">
                <a:cs typeface="Arial" charset="0"/>
              </a:rPr>
              <a:pPr fontAlgn="base">
                <a:spcBef>
                  <a:spcPct val="0"/>
                </a:spcBef>
                <a:spcAft>
                  <a:spcPct val="0"/>
                </a:spcAft>
              </a:pPr>
              <a:t>3</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DELETE – we miss words out we ASSUME – we don</a:t>
            </a:r>
            <a:r>
              <a:rPr lang="fr-FR" smtClean="0"/>
              <a:t>’</a:t>
            </a:r>
            <a:r>
              <a:rPr lang="en-US" smtClean="0"/>
              <a:t>t listen and refect back to the person what we believe they have said in order to check out what they really did say…..Typical example is in our working role, working alongside others in similar roles we can find ourselves assuming </a:t>
            </a:r>
          </a:p>
          <a:p>
            <a:pPr>
              <a:spcBef>
                <a:spcPct val="0"/>
              </a:spcBef>
            </a:pPr>
            <a:endParaRPr lang="en-US" smtClean="0"/>
          </a:p>
          <a:p>
            <a:pPr>
              <a:spcBef>
                <a:spcPct val="0"/>
              </a:spcBef>
            </a:pPr>
            <a:r>
              <a:rPr lang="en-US" smtClean="0"/>
              <a:t>DISTORTION –  distorted by others experiences …..new person to a team – being filled in by others perceptions…..new relationships….other’s views…..the media……people in authority….WE FORGET TO QUESTION  to check out whether the emperor has any clothes on &gt;&gt;&gt;</a:t>
            </a:r>
          </a:p>
          <a:p>
            <a:pPr>
              <a:spcBef>
                <a:spcPct val="0"/>
              </a:spcBef>
            </a:pPr>
            <a:endParaRPr lang="en-US" smtClean="0"/>
          </a:p>
          <a:p>
            <a:pPr>
              <a:spcBef>
                <a:spcPct val="0"/>
              </a:spcBef>
            </a:pPr>
            <a:endParaRPr lang="en-US" smtClean="0"/>
          </a:p>
          <a:p>
            <a:pPr>
              <a:spcBef>
                <a:spcPct val="0"/>
              </a:spcBef>
            </a:pPr>
            <a:r>
              <a:rPr lang="en-US" smtClean="0"/>
              <a:t>GENERALISE – generallsations in our conversation is HUGE ..couple of  example – that’s just typical of the government or ‘that’s management for you’  WATCH out for delete distort and generalisations in your everyday conversations…..</a:t>
            </a:r>
          </a:p>
          <a:p>
            <a:pPr>
              <a:spcBef>
                <a:spcPct val="0"/>
              </a:spcBef>
            </a:pPr>
            <a:endParaRPr lang="en-US" smtClean="0"/>
          </a:p>
          <a:p>
            <a:pPr>
              <a:spcBef>
                <a:spcPct val="0"/>
              </a:spcBef>
            </a:pPr>
            <a:r>
              <a:rPr lang="en-US" smtClean="0"/>
              <a:t>70% body language 23% tone of voice 7% actual words…..</a:t>
            </a:r>
            <a:r>
              <a:rPr lang="en-US" b="1" smtClean="0"/>
              <a:t>PAUL……</a:t>
            </a:r>
          </a:p>
          <a:p>
            <a:pPr>
              <a:spcBef>
                <a:spcPct val="0"/>
              </a:spcBef>
            </a:pPr>
            <a:endParaRPr lang="en-US" smtClean="0"/>
          </a:p>
          <a:p>
            <a:pPr>
              <a:spcBef>
                <a:spcPct val="0"/>
              </a:spcBef>
            </a:pPr>
            <a:r>
              <a:rPr lang="en-US" smtClean="0"/>
              <a:t>.listening….staying in the moment……(not in the past or in the future) drawing on all one’s skills being clear and being still, greatest source of recall, energy and wisdom and perception for what really needs to happen….</a:t>
            </a:r>
          </a:p>
          <a:p>
            <a:pPr>
              <a:spcBef>
                <a:spcPct val="0"/>
              </a:spcBef>
            </a:pPr>
            <a:endParaRPr lang="en-US" smtClean="0"/>
          </a:p>
          <a:p>
            <a:pPr>
              <a:spcBef>
                <a:spcPct val="0"/>
              </a:spcBef>
            </a:pPr>
            <a:r>
              <a:rPr lang="en-US" smtClean="0"/>
              <a:t>STORY of client in siemens incharge of 60 million turnover…..big questions – go and meditate</a:t>
            </a:r>
          </a:p>
          <a:p>
            <a:pPr>
              <a:spcBef>
                <a:spcPct val="0"/>
              </a:spcBef>
            </a:pPr>
            <a:endParaRPr lang="en-US" smtClean="0"/>
          </a:p>
          <a:p>
            <a:pPr>
              <a:spcBef>
                <a:spcPct val="0"/>
              </a:spcBef>
            </a:pPr>
            <a:endParaRPr lang="en-US" smtClean="0"/>
          </a:p>
          <a:p>
            <a:pPr>
              <a:spcBef>
                <a:spcPct val="0"/>
              </a:spcBef>
            </a:pPr>
            <a:r>
              <a:rPr lang="en-US" smtClean="0"/>
              <a:t>VALUES and BELIEFS – past patterns installed from childhood peer groups the media….</a:t>
            </a:r>
          </a:p>
          <a:p>
            <a:pPr>
              <a:spcBef>
                <a:spcPct val="0"/>
              </a:spcBef>
            </a:pPr>
            <a:endParaRPr lang="en-US" smtClean="0"/>
          </a:p>
          <a:p>
            <a:pPr>
              <a:spcBef>
                <a:spcPct val="0"/>
              </a:spcBef>
            </a:pPr>
            <a:r>
              <a:rPr lang="en-US" smtClean="0"/>
              <a:t>STORY  nurse on accident and emergency – even worked on holiday –presenting issue:  exhausted – what was driving him? value instilled by father work ethic always to work. Outcome: balance work with play – lightened up, recognise triggers not judge himself wanting to allow rest and relaxation and fun it was ok to have BOTH</a:t>
            </a:r>
          </a:p>
          <a:p>
            <a:pPr>
              <a:spcBef>
                <a:spcPct val="0"/>
              </a:spcBef>
            </a:pPr>
            <a:endParaRPr lang="en-US" smtClean="0"/>
          </a:p>
          <a:p>
            <a:pPr>
              <a:spcBef>
                <a:spcPct val="0"/>
              </a:spcBef>
            </a:pPr>
            <a:r>
              <a:rPr lang="en-US" smtClean="0"/>
              <a:t>STORY – engineer relationship  presenting issue: break down – exhausted angry frightened ……..he needed time to reflect on the breakdown of his relationship, yet he was struggling with getting back to work, he loved his work.  He worked well and company is proud of him.  We looked at how the relationship had broken down, one particular aspect which was specifically his concern was his value around responsibiity.  When he left home at 16 he believed he had to be responsiible for everything, his father had for his family he should do the same.  The main reason why in his partner’s eyes the relationship had to break down was because he was never there, he was always working he had no time for her or the family. NOW here is  a tricky value – should we not be responsible for our family? Of course we should, but NOT to the detriment of the expectation to the reality of both partner’s needs. In this case, for intimacy and relationship.  </a:t>
            </a:r>
          </a:p>
          <a:p>
            <a:pPr>
              <a:spcBef>
                <a:spcPct val="0"/>
              </a:spcBef>
            </a:pPr>
            <a:endParaRPr lang="en-US" b="1" smtClean="0"/>
          </a:p>
          <a:p>
            <a:pPr>
              <a:spcBef>
                <a:spcPct val="0"/>
              </a:spcBef>
            </a:pPr>
            <a:r>
              <a:rPr lang="en-US" b="1" smtClean="0"/>
              <a:t>Story carry on with him and energy levels put this on the next slide …..</a:t>
            </a:r>
          </a:p>
          <a:p>
            <a:pPr>
              <a:spcBef>
                <a:spcPct val="0"/>
              </a:spcBef>
            </a:pPr>
            <a:endParaRPr lang="en-US" smtClean="0"/>
          </a:p>
          <a:p>
            <a:pPr>
              <a:spcBef>
                <a:spcPct val="0"/>
              </a:spcBef>
            </a:pPr>
            <a:endParaRPr lang="en-US" smtClean="0"/>
          </a:p>
          <a:p>
            <a:pPr>
              <a:spcBef>
                <a:spcPct val="0"/>
              </a:spcBef>
            </a:pPr>
            <a:r>
              <a:rPr lang="en-US" smtClean="0"/>
              <a:t>60k THOUGHTS A DAY many negative – many patterns from the past – unless we have trained ourselves in relaxation and meditative ways it is difficult for us to stay in the present…..past/future – hugely affects our stress levels – staying in the present allows us to have a greater perspective a sharper focus and ability to use our right as well as our left brain</a:t>
            </a:r>
          </a:p>
          <a:p>
            <a:pPr>
              <a:spcBef>
                <a:spcPct val="0"/>
              </a:spcBef>
            </a:pPr>
            <a:endParaRPr lang="en-US" smtClean="0"/>
          </a:p>
          <a:p>
            <a:pPr>
              <a:spcBef>
                <a:spcPct val="0"/>
              </a:spcBef>
            </a:pPr>
            <a:r>
              <a:rPr lang="en-US" smtClean="0"/>
              <a:t>WHILST WE ARE ON THOUGHTS – please can I ask you NOT to think of a Pink elephant – blank your mind out or think of what you are doing tonight but just not anything pink or an elephant…..how many of you DIDN</a:t>
            </a:r>
            <a:r>
              <a:rPr lang="fr-FR" smtClean="0"/>
              <a:t>’</a:t>
            </a:r>
            <a:r>
              <a:rPr lang="en-US" smtClean="0"/>
              <a:t>T even for one second think or see a pic of a pink or otherwise elephant?  POWERFUL our mind and more importantly in this instance our thoughts –</a:t>
            </a:r>
          </a:p>
          <a:p>
            <a:pPr>
              <a:spcBef>
                <a:spcPct val="0"/>
              </a:spcBef>
            </a:pPr>
            <a:endParaRPr lang="en-US" smtClean="0"/>
          </a:p>
          <a:p>
            <a:pPr>
              <a:spcBef>
                <a:spcPct val="0"/>
              </a:spcBef>
            </a:pPr>
            <a:endParaRPr lang="en-US" smtClean="0"/>
          </a:p>
          <a:p>
            <a:pPr>
              <a:spcBef>
                <a:spcPct val="0"/>
              </a:spcBef>
            </a:pPr>
            <a:r>
              <a:rPr lang="en-US" smtClean="0"/>
              <a:t> SO imagine if youa re worried about something, you are anxious – how much that might be prayng in your mind how much that might be affecting your performance whether at work or at home</a:t>
            </a:r>
          </a:p>
          <a:p>
            <a:pPr>
              <a:spcBef>
                <a:spcPct val="0"/>
              </a:spcBef>
            </a:pPr>
            <a:endParaRPr lang="en-US" smtClean="0"/>
          </a:p>
          <a:p>
            <a:pPr>
              <a:spcBef>
                <a:spcPct val="0"/>
              </a:spcBef>
            </a:pPr>
            <a:r>
              <a:rPr lang="en-US" smtClean="0"/>
              <a:t>Lets just consider our five senses for a moment and how powerful they are to us 24/7 yes 24/7 amongst the challenges of life we are bombarded…….</a:t>
            </a:r>
          </a:p>
          <a:p>
            <a:pPr>
              <a:spcBef>
                <a:spcPct val="0"/>
              </a:spcBef>
            </a:pPr>
            <a:endParaRPr lang="en-US" smtClean="0"/>
          </a:p>
          <a:p>
            <a:pPr>
              <a:spcBef>
                <a:spcPct val="0"/>
              </a:spcBef>
            </a:pPr>
            <a:r>
              <a:rPr lang="en-US" smtClean="0"/>
              <a:t>Sight……..pictures evoke a thousand words……lets talk about energy levels for a moment – what sort of picture calms you down…..energises you……..9/11</a:t>
            </a:r>
          </a:p>
          <a:p>
            <a:pPr>
              <a:spcBef>
                <a:spcPct val="0"/>
              </a:spcBef>
            </a:pPr>
            <a:endParaRPr lang="en-US" smtClean="0"/>
          </a:p>
          <a:p>
            <a:pPr>
              <a:spcBef>
                <a:spcPct val="0"/>
              </a:spcBef>
            </a:pPr>
            <a:r>
              <a:rPr lang="en-US" smtClean="0"/>
              <a:t>Sound……</a:t>
            </a:r>
          </a:p>
          <a:p>
            <a:pPr>
              <a:spcBef>
                <a:spcPct val="0"/>
              </a:spcBef>
            </a:pPr>
            <a:endParaRPr lang="en-US" smtClean="0"/>
          </a:p>
          <a:p>
            <a:pPr>
              <a:spcBef>
                <a:spcPct val="0"/>
              </a:spcBef>
            </a:pPr>
            <a:r>
              <a:rPr lang="en-US" smtClean="0"/>
              <a:t>Smell</a:t>
            </a:r>
          </a:p>
          <a:p>
            <a:pPr>
              <a:spcBef>
                <a:spcPct val="0"/>
              </a:spcBef>
            </a:pPr>
            <a:endParaRPr lang="en-US" smtClean="0"/>
          </a:p>
          <a:p>
            <a:pPr>
              <a:spcBef>
                <a:spcPct val="0"/>
              </a:spcBef>
            </a:pPr>
            <a:r>
              <a:rPr lang="en-US" smtClean="0"/>
              <a:t>Taste</a:t>
            </a:r>
          </a:p>
          <a:p>
            <a:pPr>
              <a:spcBef>
                <a:spcPct val="0"/>
              </a:spcBef>
            </a:pPr>
            <a:endParaRPr lang="en-US" smtClean="0"/>
          </a:p>
          <a:p>
            <a:pPr>
              <a:spcBef>
                <a:spcPct val="0"/>
              </a:spcBef>
            </a:pPr>
            <a:r>
              <a:rPr lang="en-US" smtClean="0"/>
              <a:t>Touch</a:t>
            </a:r>
          </a:p>
          <a:p>
            <a:pPr>
              <a:spcBef>
                <a:spcPct val="0"/>
              </a:spcBef>
            </a:pPr>
            <a:endParaRPr lang="en-US" smtClean="0"/>
          </a:p>
          <a:p>
            <a:pPr>
              <a:spcBef>
                <a:spcPct val="0"/>
              </a:spcBef>
            </a:pPr>
            <a:r>
              <a:rPr lang="en-US" b="1" smtClean="0"/>
              <a:t>Put all senses together</a:t>
            </a:r>
            <a:r>
              <a:rPr lang="en-US" smtClean="0"/>
              <a:t>……..how many of you have walked into an office here for example, and senses n ‘atmosphere’……..so how did you sense it?</a:t>
            </a:r>
          </a:p>
          <a:p>
            <a:pPr>
              <a:spcBef>
                <a:spcPct val="0"/>
              </a:spcBef>
            </a:pPr>
            <a:endParaRPr lang="en-US" b="1" smtClean="0"/>
          </a:p>
          <a:p>
            <a:pPr>
              <a:spcBef>
                <a:spcPct val="0"/>
              </a:spcBef>
            </a:pPr>
            <a:r>
              <a:rPr lang="en-US" b="1" smtClean="0"/>
              <a:t>Example of lemon tree…</a:t>
            </a:r>
            <a:r>
              <a:rPr lang="en-US" smtClean="0"/>
              <a:t>……so what was it a picture, a feeling, the smell of the lemon,,,,when you bit into it,,,the memory of a lemon……..</a:t>
            </a:r>
          </a:p>
          <a:p>
            <a:pPr>
              <a:spcBef>
                <a:spcPct val="0"/>
              </a:spcBef>
            </a:pPr>
            <a:endParaRPr lang="en-US" smtClean="0"/>
          </a:p>
          <a:p>
            <a:pPr>
              <a:spcBef>
                <a:spcPct val="0"/>
              </a:spcBef>
            </a:pPr>
            <a:r>
              <a:rPr lang="en-US" smtClean="0"/>
              <a:t>WOW amazing to be human……….solving your own puzzle</a:t>
            </a:r>
          </a:p>
          <a:p>
            <a:pPr>
              <a:spcBef>
                <a:spcPct val="0"/>
              </a:spcBef>
            </a:pPr>
            <a:endParaRPr lang="en-US" smtClean="0"/>
          </a:p>
          <a:p>
            <a:pPr>
              <a:spcBef>
                <a:spcPct val="0"/>
              </a:spcBef>
            </a:pPr>
            <a:endParaRPr lang="en-US" smtClean="0"/>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1C332B-3A61-44D4-89DB-7946944167A2}" type="slidenum">
              <a:rPr lang="en-GB">
                <a:cs typeface="Arial" charset="0"/>
              </a:rPr>
              <a:pPr fontAlgn="base">
                <a:spcBef>
                  <a:spcPct val="0"/>
                </a:spcBef>
                <a:spcAft>
                  <a:spcPct val="0"/>
                </a:spcAft>
              </a:pPr>
              <a:t>4</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fontAlgn="auto">
              <a:spcBef>
                <a:spcPts val="0"/>
              </a:spcBef>
              <a:spcAft>
                <a:spcPts val="0"/>
              </a:spcAft>
              <a:defRPr/>
            </a:pPr>
            <a:r>
              <a:rPr lang="en-US" dirty="0" smtClean="0"/>
              <a:t>DEMANDS – upon you and me and my </a:t>
            </a:r>
            <a:r>
              <a:rPr lang="en-US" dirty="0" err="1" smtClean="0"/>
              <a:t>abiity</a:t>
            </a:r>
            <a:r>
              <a:rPr lang="en-US" dirty="0" smtClean="0"/>
              <a:t> to cope? FIRSTLY  I really want to </a:t>
            </a:r>
            <a:r>
              <a:rPr lang="en-US" dirty="0" err="1" smtClean="0"/>
              <a:t>emphasise</a:t>
            </a:r>
            <a:r>
              <a:rPr lang="en-US" dirty="0" smtClean="0"/>
              <a:t> – don’t be too hard on yourself?  How many of us were taught these LIFE SKILLS at school?</a:t>
            </a:r>
          </a:p>
          <a:p>
            <a:pPr fontAlgn="auto">
              <a:spcBef>
                <a:spcPts val="0"/>
              </a:spcBef>
              <a:spcAft>
                <a:spcPts val="0"/>
              </a:spcAft>
              <a:defRPr/>
            </a:pPr>
            <a:endParaRPr lang="en-US" dirty="0" smtClean="0"/>
          </a:p>
          <a:p>
            <a:pPr fontAlgn="auto">
              <a:spcBef>
                <a:spcPts val="0"/>
              </a:spcBef>
              <a:spcAft>
                <a:spcPts val="0"/>
              </a:spcAft>
              <a:defRPr/>
            </a:pPr>
            <a:r>
              <a:rPr lang="en-US" dirty="0" smtClean="0"/>
              <a:t>NOTE: Please don’t give yourself a hard ‘time’ over this. Remember, we were not taught Life Skills at school.  21</a:t>
            </a:r>
            <a:r>
              <a:rPr lang="en-US" baseline="30000" dirty="0" smtClean="0"/>
              <a:t>st</a:t>
            </a:r>
            <a:r>
              <a:rPr lang="en-US" dirty="0" smtClean="0"/>
              <a:t> Century living demands a </a:t>
            </a:r>
            <a:r>
              <a:rPr lang="en-US" dirty="0" err="1" smtClean="0"/>
              <a:t>wholistic</a:t>
            </a:r>
            <a:r>
              <a:rPr lang="en-US" dirty="0" smtClean="0"/>
              <a:t> approach to living life well.  It asks  us to ‘solve our own puzzle’ take responsibility for our health and well-being and  integrate a new set of life skills where we can be more resilient and self-reliant.  You have more choice than perhaps you </a:t>
            </a:r>
            <a:r>
              <a:rPr lang="en-US" dirty="0" err="1" smtClean="0"/>
              <a:t>realise</a:t>
            </a:r>
            <a:r>
              <a:rPr lang="en-US" dirty="0" smtClean="0"/>
              <a:t> toward weaving personal and business strategies for living in this 24/7 life in order to manage your anxieties, thoughts and emotions and health issues, so that you can age well and maintain appropriate energy levels.</a:t>
            </a:r>
            <a:endParaRPr lang="en-GB"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DEMANDS….. How do I cope when I am experiencing overload or overwhelm? ……..how easy is it for me to STAY in the moment – most of us spend our time in the past (what might have been/ I could have done this differently/give ourselves a bad time – judge ourselves wanting or judge others or we spend our time in the future – wonder whether she will finish this talk on time? I’ve got so much to do this evening….what about that analysis I have to finish by the end of the week……might there be more effective personal strategies for me to adopt in order to get me through my life’s challenges…</a:t>
            </a:r>
          </a:p>
          <a:p>
            <a:pPr fontAlgn="auto">
              <a:spcBef>
                <a:spcPts val="0"/>
              </a:spcBef>
              <a:spcAft>
                <a:spcPts val="0"/>
              </a:spcAft>
              <a:defRPr/>
            </a:pPr>
            <a:endParaRPr lang="en-US" dirty="0" smtClean="0"/>
          </a:p>
          <a:p>
            <a:pPr fontAlgn="auto">
              <a:spcBef>
                <a:spcPts val="0"/>
              </a:spcBef>
              <a:spcAft>
                <a:spcPts val="0"/>
              </a:spcAft>
              <a:defRPr/>
            </a:pPr>
            <a:r>
              <a:rPr lang="en-US" dirty="0" smtClean="0"/>
              <a:t>CONTROL –</a:t>
            </a:r>
          </a:p>
          <a:p>
            <a:pPr fontAlgn="auto">
              <a:spcBef>
                <a:spcPts val="0"/>
              </a:spcBef>
              <a:spcAft>
                <a:spcPts val="0"/>
              </a:spcAft>
              <a:defRPr/>
            </a:pPr>
            <a:r>
              <a:rPr lang="en-US" dirty="0" smtClean="0"/>
              <a:t>Control: What choices do I have?  How am I affected by the structures and controls in my work? In my personal life?  How does this affect me mentally, emotionally, physically for example?  Do I know? Can I manage my intelligences?</a:t>
            </a:r>
          </a:p>
          <a:p>
            <a:pPr fontAlgn="auto">
              <a:spcBef>
                <a:spcPts val="0"/>
              </a:spcBef>
              <a:spcAft>
                <a:spcPts val="0"/>
              </a:spcAft>
              <a:defRPr/>
            </a:pPr>
            <a:endParaRPr lang="en-US" dirty="0" smtClean="0"/>
          </a:p>
          <a:p>
            <a:pPr fontAlgn="auto">
              <a:spcBef>
                <a:spcPts val="0"/>
              </a:spcBef>
              <a:spcAft>
                <a:spcPts val="0"/>
              </a:spcAft>
              <a:defRPr/>
            </a:pPr>
            <a:r>
              <a:rPr lang="en-US" dirty="0" smtClean="0"/>
              <a:t>CONTROL – What choices do I have…..How am I affected  by the structures and control in my work?  ON the BIG pic we are being forced to face the realities of an ecological disaster on a global level, economic issues and political issues – how much choice do I have here?  INTERESTINGLY  you do have a choice  you have a choice how you manage anxiety, fear and stress.  Indeed I would go so far as to suggest each and everyone of us has a RESPONSIBILITY toward ourselves here – after all – IT IS MY LIFE AND MY CHOICE  isn’t it?   (This came home to me when I was living in the States….working on a wellness </a:t>
            </a:r>
            <a:r>
              <a:rPr lang="en-US" dirty="0" err="1" smtClean="0"/>
              <a:t>programme</a:t>
            </a:r>
            <a:r>
              <a:rPr lang="en-US" dirty="0" smtClean="0"/>
              <a:t> in the community – 1) private health 2) employers/staff/medical prof both in hospital and surgeries worked together 3) personally affected – what can I do for myself?  I don</a:t>
            </a:r>
            <a:r>
              <a:rPr lang="fr-FR" dirty="0" smtClean="0"/>
              <a:t>’</a:t>
            </a:r>
            <a:r>
              <a:rPr lang="en-US" dirty="0" smtClean="0"/>
              <a:t>t want to pay those prices – what choices can I make?</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So how are these issues around demand and control affecting me – on ALL levels mind/body/</a:t>
            </a:r>
          </a:p>
          <a:p>
            <a:pPr fontAlgn="auto">
              <a:spcBef>
                <a:spcPts val="0"/>
              </a:spcBef>
              <a:spcAft>
                <a:spcPts val="0"/>
              </a:spcAft>
              <a:defRPr/>
            </a:pPr>
            <a:endParaRPr lang="en-US" dirty="0" smtClean="0"/>
          </a:p>
          <a:p>
            <a:pPr fontAlgn="auto">
              <a:spcBef>
                <a:spcPts val="0"/>
              </a:spcBef>
              <a:spcAft>
                <a:spcPts val="0"/>
              </a:spcAft>
              <a:defRPr/>
            </a:pPr>
            <a:r>
              <a:rPr lang="en-US" dirty="0" smtClean="0"/>
              <a:t>ENERG SLIDE  rest assured ……very regularly each and everyone of you will be ‘suffering’ from  PRESENTEEISM – present but not functioning 100%  </a:t>
            </a:r>
          </a:p>
          <a:p>
            <a:pPr fontAlgn="auto">
              <a:spcBef>
                <a:spcPts val="0"/>
              </a:spcBef>
              <a:spcAft>
                <a:spcPts val="0"/>
              </a:spcAft>
              <a:defRPr/>
            </a:pPr>
            <a:r>
              <a:rPr lang="en-US" dirty="0" smtClean="0"/>
              <a:t>borrow Nicky – we talked about thoughts 60k and how negative thoughts impact – happiest ….saddest moment…</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in fact in terms of body </a:t>
            </a:r>
            <a:r>
              <a:rPr lang="en-US" dirty="0" err="1" smtClean="0"/>
              <a:t>rythmns</a:t>
            </a:r>
            <a:r>
              <a:rPr lang="en-US" dirty="0" smtClean="0"/>
              <a:t> it is impossible to function 100%  are you a night owl or a morning lark?  What </a:t>
            </a:r>
            <a:r>
              <a:rPr lang="en-US" dirty="0" err="1" smtClean="0"/>
              <a:t>energises</a:t>
            </a:r>
            <a:r>
              <a:rPr lang="en-US" dirty="0" smtClean="0"/>
              <a:t> you  or tires you out?  How often do you eat, do you take regular breaks?  In fact let me ask you..</a:t>
            </a:r>
          </a:p>
          <a:p>
            <a:pPr fontAlgn="auto">
              <a:spcBef>
                <a:spcPts val="0"/>
              </a:spcBef>
              <a:spcAft>
                <a:spcPts val="0"/>
              </a:spcAft>
              <a:defRPr/>
            </a:pPr>
            <a:endParaRPr lang="en-US" dirty="0" smtClean="0"/>
          </a:p>
          <a:p>
            <a:pPr fontAlgn="auto">
              <a:spcBef>
                <a:spcPts val="0"/>
              </a:spcBef>
              <a:spcAft>
                <a:spcPts val="0"/>
              </a:spcAft>
              <a:defRPr/>
            </a:pPr>
            <a:r>
              <a:rPr lang="en-US" dirty="0" smtClean="0"/>
              <a:t>………NICKY</a:t>
            </a:r>
          </a:p>
          <a:p>
            <a:pPr fontAlgn="auto">
              <a:spcBef>
                <a:spcPts val="0"/>
              </a:spcBef>
              <a:spcAft>
                <a:spcPts val="0"/>
              </a:spcAft>
              <a:defRPr/>
            </a:pPr>
            <a:endParaRPr lang="en-US" dirty="0" smtClean="0"/>
          </a:p>
          <a:p>
            <a:pPr fontAlgn="auto">
              <a:spcBef>
                <a:spcPts val="0"/>
              </a:spcBef>
              <a:spcAft>
                <a:spcPts val="0"/>
              </a:spcAft>
              <a:defRPr/>
            </a:pPr>
            <a:r>
              <a:rPr lang="en-US" dirty="0" smtClean="0"/>
              <a:t>&gt;&gt;&gt;&gt;&gt;&gt;&gt;&gt;&gt;&gt;&gt;&gt;&gt;&gt;&gt;&gt;&gt;&gt;&gt;&gt;&gt;&gt;&gt;&gt;&gt;&gt;&gt;</a:t>
            </a:r>
          </a:p>
          <a:p>
            <a:pPr fontAlgn="auto">
              <a:spcBef>
                <a:spcPts val="0"/>
              </a:spcBef>
              <a:spcAft>
                <a:spcPts val="0"/>
              </a:spcAft>
              <a:defRPr/>
            </a:pPr>
            <a:r>
              <a:rPr lang="en-US" dirty="0" smtClean="0"/>
              <a:t> Am I inhibited  or constricted?  Does this affect my energy levels, creativity, achievements and well-being?  What are the implications? In the face of concerns beyond my control (economic, political, environmental) what pulls me through? How do I control my anxieties? </a:t>
            </a:r>
          </a:p>
          <a:p>
            <a:pPr fontAlgn="auto">
              <a:spcBef>
                <a:spcPts val="0"/>
              </a:spcBef>
              <a:spcAft>
                <a:spcPts val="0"/>
              </a:spcAft>
              <a:defRPr/>
            </a:pPr>
            <a:r>
              <a:rPr lang="en-US" dirty="0" smtClean="0"/>
              <a:t> INTERESTINGLY, you do have a choice,  you have a choice how you manage your anxiety, fear and stress. Do you choose to react or choose to respond with emotional intelligence?  Indeed, at Harmony in Health, we would go so far as to suggest each and everyone of us has a RESPONSIBILITY toward ourselves here – after all – IT IS MY LIFE AND MY CHOICE  isn’t it? </a:t>
            </a:r>
            <a:endParaRPr lang="en-GB"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  (This came home to me when I was living in the States….working on a wellness </a:t>
            </a:r>
            <a:r>
              <a:rPr lang="en-US" dirty="0" err="1" smtClean="0"/>
              <a:t>programme</a:t>
            </a:r>
            <a:r>
              <a:rPr lang="en-US" dirty="0" smtClean="0"/>
              <a:t> in the community – 1) private health 2) employers/staff/medical prof both in hospital and surgeries worked together 3) personally affected – what can I do for myself?  I don</a:t>
            </a:r>
            <a:r>
              <a:rPr lang="fr-FR" dirty="0" smtClean="0"/>
              <a:t>’</a:t>
            </a:r>
            <a:r>
              <a:rPr lang="en-US" dirty="0" smtClean="0"/>
              <a:t>t want to pay those prices – what choices can I make?</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……………………….&gt;&gt;&gt;&gt;&gt;&gt;&gt;&gt;&gt;&gt;&gt;&gt;&gt;&gt;&gt;&gt;&gt;&gt;&gt;&gt;</a:t>
            </a:r>
          </a:p>
          <a:p>
            <a:pPr fontAlgn="auto">
              <a:spcBef>
                <a:spcPts val="0"/>
              </a:spcBef>
              <a:spcAft>
                <a:spcPts val="0"/>
              </a:spcAft>
              <a:defRPr/>
            </a:pPr>
            <a:r>
              <a:rPr lang="en-US" dirty="0" smtClean="0">
                <a:solidFill>
                  <a:srgbClr val="FF0000"/>
                </a:solidFill>
              </a:rPr>
              <a:t>EMOTIONAL RESILIENCE AND PERSONAL PERFORMANCE – </a:t>
            </a:r>
          </a:p>
          <a:p>
            <a:pPr fontAlgn="auto">
              <a:spcBef>
                <a:spcPts val="0"/>
              </a:spcBef>
              <a:spcAft>
                <a:spcPts val="0"/>
              </a:spcAft>
              <a:defRPr/>
            </a:pPr>
            <a:r>
              <a:rPr lang="en-US" dirty="0" smtClean="0">
                <a:solidFill>
                  <a:srgbClr val="FF0000"/>
                </a:solidFill>
              </a:rPr>
              <a:t>TIREDNESS LACK OF VITALITY AND ENERGY DEPLETION </a:t>
            </a:r>
            <a:r>
              <a:rPr lang="en-US" dirty="0" smtClean="0"/>
              <a:t>– I’m currently working with a factory worker – relationship breakdown /great worker loves work</a:t>
            </a:r>
          </a:p>
          <a:p>
            <a:pPr fontAlgn="auto">
              <a:spcBef>
                <a:spcPts val="0"/>
              </a:spcBef>
              <a:spcAft>
                <a:spcPts val="0"/>
              </a:spcAft>
              <a:defRPr/>
            </a:pPr>
            <a:endParaRPr lang="en-US" dirty="0" smtClean="0"/>
          </a:p>
          <a:p>
            <a:pPr fontAlgn="auto">
              <a:spcBef>
                <a:spcPts val="0"/>
              </a:spcBef>
              <a:spcAft>
                <a:spcPts val="0"/>
              </a:spcAft>
              <a:defRPr/>
            </a:pPr>
            <a:r>
              <a:rPr lang="en-US" dirty="0" smtClean="0"/>
              <a:t>Case study on </a:t>
            </a:r>
            <a:r>
              <a:rPr lang="en-US" dirty="0" err="1" smtClean="0"/>
              <a:t>tirenedess</a:t>
            </a:r>
            <a:r>
              <a:rPr lang="en-US" dirty="0" smtClean="0"/>
              <a:t> lack of vitality and energy depletion – shift work</a:t>
            </a:r>
          </a:p>
          <a:p>
            <a:pPr fontAlgn="auto">
              <a:spcBef>
                <a:spcPts val="0"/>
              </a:spcBef>
              <a:spcAft>
                <a:spcPts val="0"/>
              </a:spcAft>
              <a:defRPr/>
            </a:pPr>
            <a:r>
              <a:rPr lang="en-US" b="1" dirty="0" smtClean="0"/>
              <a:t> </a:t>
            </a:r>
            <a:endParaRPr lang="en-GB" b="1" dirty="0" smtClean="0"/>
          </a:p>
          <a:p>
            <a:pPr fontAlgn="auto">
              <a:spcBef>
                <a:spcPts val="0"/>
              </a:spcBef>
              <a:spcAft>
                <a:spcPts val="0"/>
              </a:spcAft>
              <a:defRPr/>
            </a:pPr>
            <a:r>
              <a:rPr lang="en-US" dirty="0" smtClean="0"/>
              <a:t> </a:t>
            </a:r>
            <a:endParaRPr lang="en-GB" b="1" dirty="0" smtClean="0"/>
          </a:p>
          <a:p>
            <a:pPr fontAlgn="auto">
              <a:spcBef>
                <a:spcPts val="0"/>
              </a:spcBef>
              <a:spcAft>
                <a:spcPts val="0"/>
              </a:spcAft>
              <a:defRPr/>
            </a:pPr>
            <a:endParaRPr lang="en-GB" b="1" dirty="0" smtClean="0"/>
          </a:p>
          <a:p>
            <a:pPr fontAlgn="auto">
              <a:spcBef>
                <a:spcPts val="0"/>
              </a:spcBef>
              <a:spcAft>
                <a:spcPts val="0"/>
              </a:spcAft>
              <a:defRPr/>
            </a:pPr>
            <a:r>
              <a:rPr lang="en-US" dirty="0" smtClean="0"/>
              <a:t> </a:t>
            </a:r>
            <a:endParaRPr lang="en-GB" b="1" dirty="0" smtClean="0"/>
          </a:p>
          <a:p>
            <a:pPr fontAlgn="auto">
              <a:spcBef>
                <a:spcPts val="0"/>
              </a:spcBef>
              <a:spcAft>
                <a:spcPts val="0"/>
              </a:spcAft>
              <a:defRPr/>
            </a:pPr>
            <a:endParaRPr lang="en-US" dirty="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3887FC-2ADD-4ED9-B75B-F22ABD8977A4}" type="slidenum">
              <a:rPr lang="en-GB">
                <a:cs typeface="Arial" charset="0"/>
              </a:rPr>
              <a:pPr fontAlgn="base">
                <a:spcBef>
                  <a:spcPct val="0"/>
                </a:spcBef>
                <a:spcAft>
                  <a:spcPct val="0"/>
                </a:spcAft>
              </a:pPr>
              <a:t>5</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US" dirty="0" smtClean="0"/>
          </a:p>
          <a:p>
            <a:pPr fontAlgn="auto">
              <a:spcBef>
                <a:spcPts val="0"/>
              </a:spcBef>
              <a:spcAft>
                <a:spcPts val="0"/>
              </a:spcAft>
              <a:defRPr/>
            </a:pPr>
            <a:r>
              <a:rPr lang="en-US" b="1" dirty="0" smtClean="0"/>
              <a:t>borrow Nicky </a:t>
            </a:r>
            <a:r>
              <a:rPr lang="en-US" dirty="0" smtClean="0"/>
              <a:t>– we talked about thoughts 60k and how negative thoughts impact – happiest ….saddest moment…</a:t>
            </a:r>
          </a:p>
          <a:p>
            <a:pPr fontAlgn="auto">
              <a:spcBef>
                <a:spcPts val="0"/>
              </a:spcBef>
              <a:spcAft>
                <a:spcPts val="0"/>
              </a:spcAft>
              <a:defRPr/>
            </a:pPr>
            <a:endParaRPr lang="en-US" dirty="0" smtClean="0"/>
          </a:p>
          <a:p>
            <a:pPr fontAlgn="auto">
              <a:spcBef>
                <a:spcPts val="0"/>
              </a:spcBef>
              <a:spcAft>
                <a:spcPts val="0"/>
              </a:spcAft>
              <a:defRPr/>
            </a:pPr>
            <a:r>
              <a:rPr lang="en-US" b="1" dirty="0" smtClean="0"/>
              <a:t>Try it on yourself and your partner</a:t>
            </a:r>
            <a:r>
              <a:rPr lang="en-US" dirty="0" smtClean="0"/>
              <a:t>….. First stage – relax yourself into the arm of your partner in the knowledge that she/he wont let go </a:t>
            </a:r>
            <a:r>
              <a:rPr lang="en-US" dirty="0" err="1" smtClean="0"/>
              <a:t>ofyour</a:t>
            </a:r>
            <a:r>
              <a:rPr lang="en-US" dirty="0" smtClean="0"/>
              <a:t> arm…establish that contract….to demonstrate the tension we all have….once established try the exercise yourself….</a:t>
            </a:r>
          </a:p>
          <a:p>
            <a:pPr fontAlgn="auto">
              <a:spcBef>
                <a:spcPts val="0"/>
              </a:spcBef>
              <a:spcAft>
                <a:spcPts val="0"/>
              </a:spcAft>
              <a:defRPr/>
            </a:pPr>
            <a:endParaRPr lang="en-US" dirty="0" smtClean="0"/>
          </a:p>
          <a:p>
            <a:pPr fontAlgn="auto">
              <a:spcBef>
                <a:spcPts val="0"/>
              </a:spcBef>
              <a:spcAft>
                <a:spcPts val="0"/>
              </a:spcAft>
              <a:defRPr/>
            </a:pPr>
            <a:r>
              <a:rPr lang="en-US" dirty="0" smtClean="0"/>
              <a:t>Please don’t give yourself a hard ‘time’ over this. Remember, we were not taught Life Skills at school.  21</a:t>
            </a:r>
            <a:r>
              <a:rPr lang="en-US" baseline="30000" dirty="0" smtClean="0"/>
              <a:t>st</a:t>
            </a:r>
            <a:r>
              <a:rPr lang="en-US" dirty="0" smtClean="0"/>
              <a:t> Century living demands a </a:t>
            </a:r>
            <a:r>
              <a:rPr lang="en-US" dirty="0" err="1" smtClean="0"/>
              <a:t>wholistic</a:t>
            </a:r>
            <a:r>
              <a:rPr lang="en-US" dirty="0" smtClean="0"/>
              <a:t> approach to living life well.  It asks  us to ‘solve our own puzzle’ take responsibility for our health and well-being and  integrate a new set of life skills where we can be more resilient and self-reliant.  You have more choice than perhaps you </a:t>
            </a:r>
            <a:r>
              <a:rPr lang="en-US" dirty="0" err="1" smtClean="0"/>
              <a:t>realise</a:t>
            </a:r>
            <a:r>
              <a:rPr lang="en-US" dirty="0" smtClean="0"/>
              <a:t> toward weaving personal and business strategies for living in this 24/7 life in order to manage your anxieties, thoughts and emotions and health issues, so that you can age well and maintain appropriate energy levels.</a:t>
            </a:r>
            <a:endParaRPr lang="en-GB"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My Life My choice – where we all become more self-reliant and pro-active on our wellbeing -  When we take a </a:t>
            </a:r>
            <a:r>
              <a:rPr lang="en-US" dirty="0" err="1" smtClean="0"/>
              <a:t>whollistic</a:t>
            </a:r>
            <a:r>
              <a:rPr lang="en-US" dirty="0" smtClean="0"/>
              <a:t> view of ourselves in the recognition that all intelligences are connected we will see ourselves differently – we will see what works well, what can I do differently (using and listening t all four intelligences) in order to respond rather than react to the changes going on in your work and in your </a:t>
            </a:r>
            <a:r>
              <a:rPr lang="en-US" dirty="0" err="1" smtClean="0"/>
              <a:t>oersonal</a:t>
            </a:r>
            <a:r>
              <a:rPr lang="en-US" dirty="0" smtClean="0"/>
              <a:t> life. </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Do I know my triggers?  CAR – BEEPIBG….</a:t>
            </a:r>
            <a:r>
              <a:rPr lang="en-US" dirty="0" err="1" smtClean="0"/>
              <a:t>manaager</a:t>
            </a:r>
            <a:r>
              <a:rPr lang="en-US" dirty="0" smtClean="0"/>
              <a:t> who intuitively with gut feel felt a problem with this new member of staff - </a:t>
            </a:r>
          </a:p>
          <a:p>
            <a:pPr fontAlgn="auto">
              <a:spcBef>
                <a:spcPts val="0"/>
              </a:spcBef>
              <a:spcAft>
                <a:spcPts val="0"/>
              </a:spcAft>
              <a:defRPr/>
            </a:pPr>
            <a:r>
              <a:rPr lang="en-US" dirty="0" smtClean="0"/>
              <a:t> do I know my mental triggers –</a:t>
            </a:r>
          </a:p>
          <a:p>
            <a:pPr fontAlgn="auto">
              <a:spcBef>
                <a:spcPts val="0"/>
              </a:spcBef>
              <a:spcAft>
                <a:spcPts val="0"/>
              </a:spcAft>
              <a:defRPr/>
            </a:pPr>
            <a:r>
              <a:rPr lang="en-US" dirty="0" smtClean="0"/>
              <a:t> my emotions –</a:t>
            </a:r>
            <a:endParaRPr lang="en-US" b="1" dirty="0" smtClean="0"/>
          </a:p>
          <a:p>
            <a:pPr fontAlgn="auto">
              <a:spcBef>
                <a:spcPts val="0"/>
              </a:spcBef>
              <a:spcAft>
                <a:spcPts val="0"/>
              </a:spcAft>
              <a:defRPr/>
            </a:pPr>
            <a:r>
              <a:rPr lang="en-US" b="1" dirty="0" smtClean="0"/>
              <a:t> my physical – </a:t>
            </a:r>
          </a:p>
          <a:p>
            <a:pPr fontAlgn="auto">
              <a:spcBef>
                <a:spcPts val="0"/>
              </a:spcBef>
              <a:spcAft>
                <a:spcPts val="0"/>
              </a:spcAft>
              <a:defRPr/>
            </a:pPr>
            <a:r>
              <a:rPr lang="en-US" b="1" dirty="0" smtClean="0"/>
              <a:t>Where does </a:t>
            </a:r>
            <a:r>
              <a:rPr lang="en-US" b="1" dirty="0" err="1" smtClean="0"/>
              <a:t>mnd</a:t>
            </a:r>
            <a:r>
              <a:rPr lang="en-US" b="1" dirty="0" smtClean="0"/>
              <a:t> stop and body  begin cant eat ÉCLAIR……</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b="1" dirty="0" smtClean="0"/>
              <a:t>JOINT EXERCISE ….common problem …now lets prove our mind and body connection through another exercise </a:t>
            </a:r>
            <a:r>
              <a:rPr lang="en-US" dirty="0" smtClean="0"/>
              <a:t>– how many of you suffer from tension – neck or shoulder tension&gt;   or the lemon tree……</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that initiated by the mind or the body or my emotions – they are all part of me aren’t they?  YET I HAVE NO LIFE SKILLS  everything happens so fast………….</a:t>
            </a:r>
            <a:r>
              <a:rPr lang="en-US" dirty="0" err="1" smtClean="0"/>
              <a:t>doesnt</a:t>
            </a:r>
            <a:r>
              <a:rPr lang="en-US" dirty="0" smtClean="0"/>
              <a:t> it ………imagine when there is an irate customer on the end of the line…..there is a breakdown in team dynamics in the office…..tension to meet a deadline……..tension at home……….can we manage it? What is happening to our m/b/</a:t>
            </a:r>
            <a:r>
              <a:rPr lang="en-US" dirty="0" err="1" smtClean="0"/>
              <a:t>i</a:t>
            </a:r>
            <a:r>
              <a:rPr lang="en-US" dirty="0" smtClean="0"/>
              <a:t>/e/ are we aware of our triggers what do we do to bring down our anxiety levels……</a:t>
            </a:r>
          </a:p>
          <a:p>
            <a:pPr fontAlgn="auto">
              <a:spcBef>
                <a:spcPts val="0"/>
              </a:spcBef>
              <a:spcAft>
                <a:spcPts val="0"/>
              </a:spcAft>
              <a:defRPr/>
            </a:pPr>
            <a:endParaRPr lang="en-US" b="1" dirty="0" smtClean="0"/>
          </a:p>
          <a:p>
            <a:pPr fontAlgn="auto">
              <a:spcBef>
                <a:spcPts val="0"/>
              </a:spcBef>
              <a:spcAft>
                <a:spcPts val="0"/>
              </a:spcAft>
              <a:defRPr/>
            </a:pPr>
            <a:r>
              <a:rPr lang="en-US" b="1" dirty="0" smtClean="0"/>
              <a:t>GRANT   bit of proof here …. Implications to our health and wellbeing if we stay at high anxiety </a:t>
            </a:r>
            <a:r>
              <a:rPr lang="en-US" dirty="0" smtClean="0"/>
              <a:t>–body is in flight and fight it </a:t>
            </a:r>
            <a:r>
              <a:rPr lang="en-US" dirty="0" err="1" smtClean="0"/>
              <a:t>doesn</a:t>
            </a:r>
            <a:r>
              <a:rPr lang="fr-FR" dirty="0" smtClean="0"/>
              <a:t>’</a:t>
            </a:r>
            <a:r>
              <a:rPr lang="en-US" dirty="0" smtClean="0"/>
              <a:t>t relax or recover… healthy to go up and down – stress changes the blood from an alkaline to an acidic – acid just like a battery in a car if it is prolonged in the body will corrode the organs nerves it will also corrode our emotions and thoughts – we become lethargic, sleepy, sleepless, anxious, unable to eat, wanting to eat more and so on….</a:t>
            </a:r>
          </a:p>
          <a:p>
            <a:pPr fontAlgn="auto">
              <a:spcBef>
                <a:spcPts val="0"/>
              </a:spcBef>
              <a:spcAft>
                <a:spcPts val="0"/>
              </a:spcAft>
              <a:defRPr/>
            </a:pPr>
            <a:r>
              <a:rPr lang="en-US" dirty="0" smtClean="0"/>
              <a:t>NEW LIVER STOMACH LINING 7 DAYS SKELETON CHANGES IN 5 YEARS….</a:t>
            </a:r>
          </a:p>
          <a:p>
            <a:pPr fontAlgn="auto">
              <a:spcBef>
                <a:spcPts val="0"/>
              </a:spcBef>
              <a:spcAft>
                <a:spcPts val="0"/>
              </a:spcAft>
              <a:defRPr/>
            </a:pPr>
            <a:r>
              <a:rPr lang="en-US" dirty="0" smtClean="0"/>
              <a:t>Solving own puzzle taking </a:t>
            </a:r>
            <a:r>
              <a:rPr lang="en-US" dirty="0" err="1" smtClean="0"/>
              <a:t>responsibiity</a:t>
            </a:r>
            <a:r>
              <a:rPr lang="en-US" dirty="0" smtClean="0"/>
              <a:t> for your health  - sense of how </a:t>
            </a:r>
            <a:r>
              <a:rPr lang="en-US" dirty="0" err="1" smtClean="0"/>
              <a:t>wholistic</a:t>
            </a:r>
            <a:r>
              <a:rPr lang="en-US" dirty="0" smtClean="0"/>
              <a:t> our thinking needs to be…</a:t>
            </a:r>
          </a:p>
          <a:p>
            <a:pPr fontAlgn="auto">
              <a:spcBef>
                <a:spcPts val="0"/>
              </a:spcBef>
              <a:spcAft>
                <a:spcPts val="0"/>
              </a:spcAft>
              <a:defRPr/>
            </a:pPr>
            <a:endParaRPr lang="en-US" dirty="0" smtClean="0"/>
          </a:p>
          <a:p>
            <a:pPr fontAlgn="auto">
              <a:spcBef>
                <a:spcPts val="0"/>
              </a:spcBef>
              <a:spcAft>
                <a:spcPts val="0"/>
              </a:spcAft>
              <a:defRPr/>
            </a:pPr>
            <a:r>
              <a:rPr lang="en-US" dirty="0" smtClean="0"/>
              <a:t>Emotional Resilience and personal performance at work and at home……..we want to have sufficient energy levels…..</a:t>
            </a:r>
          </a:p>
          <a:p>
            <a:pPr fontAlgn="auto">
              <a:spcBef>
                <a:spcPts val="0"/>
              </a:spcBef>
              <a:spcAft>
                <a:spcPts val="0"/>
              </a:spcAft>
              <a:defRPr/>
            </a:pP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991A4A-AA9A-411E-9EE2-22E080E7D10E}" type="slidenum">
              <a:rPr lang="en-GB">
                <a:cs typeface="Arial" charset="0"/>
              </a:rPr>
              <a:pPr fontAlgn="base">
                <a:spcBef>
                  <a:spcPct val="0"/>
                </a:spcBef>
                <a:spcAft>
                  <a:spcPct val="0"/>
                </a:spcAft>
              </a:pPr>
              <a:t>6</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fontAlgn="auto">
              <a:spcBef>
                <a:spcPts val="0"/>
              </a:spcBef>
              <a:spcAft>
                <a:spcPts val="0"/>
              </a:spcAft>
              <a:defRPr/>
            </a:pPr>
            <a:r>
              <a:rPr lang="en-US" dirty="0" smtClean="0">
                <a:solidFill>
                  <a:srgbClr val="FF0000"/>
                </a:solidFill>
              </a:rPr>
              <a:t>EMOTIONAL RESILIENCE AND PERSONAL PERFORMANCE – </a:t>
            </a:r>
          </a:p>
          <a:p>
            <a:pPr fontAlgn="auto">
              <a:spcBef>
                <a:spcPts val="0"/>
              </a:spcBef>
              <a:spcAft>
                <a:spcPts val="0"/>
              </a:spcAft>
              <a:defRPr/>
            </a:pPr>
            <a:r>
              <a:rPr lang="en-US" dirty="0" smtClean="0">
                <a:solidFill>
                  <a:srgbClr val="FF0000"/>
                </a:solidFill>
              </a:rPr>
              <a:t>TIREDNESS LACK OF VITALITY AND ENERGY DEPLETION </a:t>
            </a:r>
            <a:r>
              <a:rPr lang="en-US" dirty="0" smtClean="0"/>
              <a:t>– I’m currently working with a factory worker – relationship breakdown /great worker loves work</a:t>
            </a:r>
          </a:p>
          <a:p>
            <a:pPr fontAlgn="auto">
              <a:spcBef>
                <a:spcPts val="0"/>
              </a:spcBef>
              <a:spcAft>
                <a:spcPts val="0"/>
              </a:spcAft>
              <a:defRPr/>
            </a:pPr>
            <a:endParaRPr lang="en-US" dirty="0" smtClean="0"/>
          </a:p>
          <a:p>
            <a:pPr fontAlgn="auto">
              <a:spcBef>
                <a:spcPts val="0"/>
              </a:spcBef>
              <a:spcAft>
                <a:spcPts val="0"/>
              </a:spcAft>
              <a:defRPr/>
            </a:pPr>
            <a:r>
              <a:rPr lang="en-US" b="1" dirty="0" smtClean="0"/>
              <a:t>Case study </a:t>
            </a:r>
            <a:r>
              <a:rPr lang="en-US" dirty="0" smtClean="0"/>
              <a:t>on </a:t>
            </a:r>
            <a:r>
              <a:rPr lang="en-US" dirty="0" err="1" smtClean="0"/>
              <a:t>tirenedess</a:t>
            </a:r>
            <a:r>
              <a:rPr lang="en-US" dirty="0" smtClean="0"/>
              <a:t> lack of vitality and energy depletion – shift work</a:t>
            </a:r>
          </a:p>
          <a:p>
            <a:pPr fontAlgn="auto">
              <a:spcBef>
                <a:spcPts val="0"/>
              </a:spcBef>
              <a:spcAft>
                <a:spcPts val="0"/>
              </a:spcAft>
              <a:defRPr/>
            </a:pPr>
            <a:endParaRPr lang="en-US" dirty="0" smtClean="0"/>
          </a:p>
          <a:p>
            <a:pPr fontAlgn="auto">
              <a:spcBef>
                <a:spcPts val="0"/>
              </a:spcBef>
              <a:spcAft>
                <a:spcPts val="0"/>
              </a:spcAft>
              <a:defRPr/>
            </a:pPr>
            <a:r>
              <a:rPr lang="en-US" dirty="0" smtClean="0"/>
              <a:t> </a:t>
            </a:r>
            <a:endParaRPr lang="en-GB" b="1" dirty="0" smtClean="0"/>
          </a:p>
          <a:p>
            <a:pPr fontAlgn="auto">
              <a:spcBef>
                <a:spcPts val="0"/>
              </a:spcBef>
              <a:spcAft>
                <a:spcPts val="0"/>
              </a:spcAft>
              <a:defRPr/>
            </a:pPr>
            <a:endParaRPr lang="en-GB" b="1" dirty="0" smtClean="0"/>
          </a:p>
          <a:p>
            <a:pPr fontAlgn="auto">
              <a:spcBef>
                <a:spcPts val="0"/>
              </a:spcBef>
              <a:spcAft>
                <a:spcPts val="0"/>
              </a:spcAft>
              <a:defRPr/>
            </a:pPr>
            <a:r>
              <a:rPr lang="en-US" dirty="0" smtClean="0"/>
              <a:t> </a:t>
            </a:r>
            <a:endParaRPr lang="en-GB" b="1" dirty="0" smtClean="0"/>
          </a:p>
          <a:p>
            <a:pPr fontAlgn="auto">
              <a:spcBef>
                <a:spcPts val="0"/>
              </a:spcBef>
              <a:spcAft>
                <a:spcPts val="0"/>
              </a:spcAft>
              <a:defRPr/>
            </a:pPr>
            <a:endParaRPr lang="en-US" dirty="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1BB653-ADA0-40CE-96FB-312FAF3D9CE2}" type="slidenum">
              <a:rPr lang="en-GB">
                <a:cs typeface="Arial" charset="0"/>
              </a:rPr>
              <a:pPr fontAlgn="base">
                <a:spcBef>
                  <a:spcPct val="0"/>
                </a:spcBef>
                <a:spcAft>
                  <a:spcPct val="0"/>
                </a:spcAft>
              </a:pPr>
              <a:t>7</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STARTING POINT OF ALL ACHIEVEMENT IS DESIRE FOR THAT WE NEED TO CREATE A MOVEMENT TOWARDS…WE NEED TO CREATE A FOUNDATION ZONE FOR OURSELVES WHERE WE STAY 50%  OF THE TIME AND A STRETCH ZONE WITH A WILLINGNES TOMOVE 50%  OF THE TIME.</a:t>
            </a:r>
          </a:p>
          <a:p>
            <a:pPr fontAlgn="auto">
              <a:spcBef>
                <a:spcPts val="0"/>
              </a:spcBef>
              <a:spcAft>
                <a:spcPts val="0"/>
              </a:spcAft>
              <a:defRPr/>
            </a:pPr>
            <a:r>
              <a:rPr lang="en-US" dirty="0" smtClean="0"/>
              <a:t>Anyone play golf?</a:t>
            </a:r>
          </a:p>
          <a:p>
            <a:pPr fontAlgn="auto">
              <a:spcBef>
                <a:spcPts val="0"/>
              </a:spcBef>
              <a:spcAft>
                <a:spcPts val="0"/>
              </a:spcAft>
              <a:defRPr/>
            </a:pPr>
            <a:r>
              <a:rPr lang="en-US" dirty="0" smtClean="0"/>
              <a:t>Anyone who </a:t>
            </a:r>
            <a:r>
              <a:rPr lang="en-US" dirty="0" err="1" smtClean="0"/>
              <a:t>doesn</a:t>
            </a:r>
            <a:r>
              <a:rPr lang="fr-FR" dirty="0" smtClean="0"/>
              <a:t>’</a:t>
            </a:r>
            <a:r>
              <a:rPr lang="en-US" dirty="0" smtClean="0"/>
              <a:t>t play golf not seen someone playing golf?</a:t>
            </a:r>
          </a:p>
          <a:p>
            <a:pPr fontAlgn="auto">
              <a:spcBef>
                <a:spcPts val="0"/>
              </a:spcBef>
              <a:spcAft>
                <a:spcPts val="0"/>
              </a:spcAft>
              <a:defRPr/>
            </a:pPr>
            <a:r>
              <a:rPr lang="en-US" dirty="0" smtClean="0"/>
              <a:t>EXAMPLE of </a:t>
            </a:r>
            <a:r>
              <a:rPr lang="en-US" dirty="0" err="1" smtClean="0"/>
              <a:t>practise</a:t>
            </a:r>
            <a:r>
              <a:rPr lang="en-US" dirty="0" smtClean="0"/>
              <a:t> and commitment and responsibility and choice….</a:t>
            </a:r>
          </a:p>
          <a:p>
            <a:pPr fontAlgn="auto">
              <a:spcBef>
                <a:spcPts val="0"/>
              </a:spcBef>
              <a:spcAft>
                <a:spcPts val="0"/>
              </a:spcAft>
              <a:defRPr/>
            </a:pPr>
            <a:endParaRPr lang="en-US" dirty="0" smtClean="0"/>
          </a:p>
          <a:p>
            <a:pPr marL="342900" indent="-342900" eaLnBrk="0" hangingPunct="0">
              <a:spcBef>
                <a:spcPts val="600"/>
              </a:spcBef>
              <a:spcAft>
                <a:spcPts val="600"/>
              </a:spcAft>
              <a:buFont typeface="Wingdings" charset="2"/>
              <a:buChar char="§"/>
              <a:defRPr/>
            </a:pPr>
            <a:r>
              <a:rPr lang="en-GB" b="1" i="1" dirty="0" smtClean="0">
                <a:solidFill>
                  <a:srgbClr val="800000"/>
                </a:solidFill>
                <a:latin typeface="Arial" pitchFamily="34" charset="0"/>
                <a:ea typeface="Calibri" pitchFamily="34" charset="0"/>
                <a:cs typeface="Times New Roman" pitchFamily="18" charset="0"/>
              </a:rPr>
              <a:t>Emotional Resilience &amp; Personal Performance…CAPACITY TO CHANGE…CONFIDENCE TO CHANGE…WILL TO CHANGE…BEHAVIOUR TOWARD CHANGE</a:t>
            </a:r>
          </a:p>
          <a:p>
            <a:pPr marL="342900" indent="-342900" eaLnBrk="0" hangingPunct="0">
              <a:spcBef>
                <a:spcPts val="600"/>
              </a:spcBef>
              <a:spcAft>
                <a:spcPts val="600"/>
              </a:spcAft>
              <a:buFont typeface="Wingdings" charset="2"/>
              <a:buChar char="§"/>
              <a:defRPr/>
            </a:pPr>
            <a:r>
              <a:rPr lang="en-GB" b="1" i="1" dirty="0" smtClean="0">
                <a:solidFill>
                  <a:srgbClr val="800000"/>
                </a:solidFill>
                <a:latin typeface="Arial" pitchFamily="34" charset="0"/>
                <a:ea typeface="Calibri" pitchFamily="34" charset="0"/>
                <a:cs typeface="Times New Roman" pitchFamily="18" charset="0"/>
              </a:rPr>
              <a:t>Tiredness,  lack of vitality &amp; energy depletion</a:t>
            </a:r>
          </a:p>
          <a:p>
            <a:pPr fontAlgn="auto">
              <a:spcBef>
                <a:spcPts val="0"/>
              </a:spcBef>
              <a:spcAft>
                <a:spcPts val="0"/>
              </a:spcAft>
              <a:defRPr/>
            </a:pPr>
            <a:r>
              <a:rPr lang="en-US" dirty="0" smtClean="0"/>
              <a:t>STORY  nurse on accident and emergency – even worked on holiday –presenting issue:  exhausted – what was driving him? value instilled by father work ethic always to work. Outcome: balance work with play – lightened up, </a:t>
            </a:r>
            <a:r>
              <a:rPr lang="en-US" dirty="0" err="1" smtClean="0"/>
              <a:t>recognise</a:t>
            </a:r>
            <a:r>
              <a:rPr lang="en-US" dirty="0" smtClean="0"/>
              <a:t> triggers not judge himself wanting to allow rest and relaxation and fun it was ok to have BOTH</a:t>
            </a:r>
          </a:p>
          <a:p>
            <a:pPr fontAlgn="auto">
              <a:spcBef>
                <a:spcPts val="0"/>
              </a:spcBef>
              <a:spcAft>
                <a:spcPts val="0"/>
              </a:spcAft>
              <a:defRPr/>
            </a:pPr>
            <a:endParaRPr lang="en-US" dirty="0" smtClean="0"/>
          </a:p>
          <a:p>
            <a:pPr fontAlgn="auto">
              <a:spcBef>
                <a:spcPts val="0"/>
              </a:spcBef>
              <a:spcAft>
                <a:spcPts val="0"/>
              </a:spcAft>
              <a:defRPr/>
            </a:pPr>
            <a:endParaRPr lang="en-US" b="1" dirty="0" smtClean="0"/>
          </a:p>
          <a:p>
            <a:pPr fontAlgn="auto">
              <a:spcBef>
                <a:spcPts val="0"/>
              </a:spcBef>
              <a:spcAft>
                <a:spcPts val="0"/>
              </a:spcAft>
              <a:defRPr/>
            </a:pPr>
            <a:r>
              <a:rPr lang="en-US" dirty="0" smtClean="0"/>
              <a:t>Story carry on with him and energy levels put this on the next slide ….. I want my energy back  (working through emotions reduces our energy/ eating wrong food reduces our energy….</a:t>
            </a:r>
          </a:p>
          <a:p>
            <a:pPr fontAlgn="auto">
              <a:spcBef>
                <a:spcPts val="0"/>
              </a:spcBef>
              <a:spcAft>
                <a:spcPts val="0"/>
              </a:spcAft>
              <a:defRPr/>
            </a:pPr>
            <a:r>
              <a:rPr lang="en-US" dirty="0" smtClean="0"/>
              <a:t>BRAINSTORM – what enhances what depletes your energy levels……..now ask you yourselves in your roles at work…..what enhances what depletes</a:t>
            </a:r>
          </a:p>
          <a:p>
            <a:pPr fontAlgn="auto">
              <a:spcBef>
                <a:spcPts val="0"/>
              </a:spcBef>
              <a:spcAft>
                <a:spcPts val="0"/>
              </a:spcAft>
              <a:defRPr/>
            </a:pPr>
            <a:endParaRPr lang="en-US" dirty="0" smtClean="0"/>
          </a:p>
          <a:p>
            <a:pPr fontAlgn="auto">
              <a:spcBef>
                <a:spcPts val="0"/>
              </a:spcBef>
              <a:spcAft>
                <a:spcPts val="0"/>
              </a:spcAft>
              <a:defRPr/>
            </a:pPr>
            <a:r>
              <a:rPr lang="en-US" dirty="0" smtClean="0"/>
              <a:t>STORY – engineer relationship  presenting issue: break down – exhausted angry frightened ……..he needed time to reflect on the breakdown of his relationship, yet he was struggling with getting back to work, he loved his work.  He worked well and company is proud of him.  We looked at how the relationship had broken down, one particular aspect which was specifically his concern was his value around </a:t>
            </a:r>
            <a:r>
              <a:rPr lang="en-US" dirty="0" err="1" smtClean="0"/>
              <a:t>responsibiity</a:t>
            </a:r>
            <a:r>
              <a:rPr lang="en-US" dirty="0" smtClean="0"/>
              <a:t>.  When he left home at 16 he believed he had to be </a:t>
            </a:r>
            <a:r>
              <a:rPr lang="en-US" dirty="0" err="1" smtClean="0"/>
              <a:t>responsiible</a:t>
            </a:r>
            <a:r>
              <a:rPr lang="en-US" dirty="0" smtClean="0"/>
              <a:t> for everything, his father had for his family he should do the same.  The main reason why in his partner’s eyes the relationship had to break down was because he was never there, he was always working he had no time for her or the family. NOW here is  a tricky value – should we not be responsible for our family? Of course we should, but NOT to the detriment of the expectation to the reality of both partner’s needs. In this case, for intimacy and relationship.  </a:t>
            </a:r>
          </a:p>
          <a:p>
            <a:pPr fontAlgn="auto">
              <a:spcBef>
                <a:spcPts val="0"/>
              </a:spcBef>
              <a:spcAft>
                <a:spcPts val="0"/>
              </a:spcAft>
              <a:defRPr/>
            </a:pPr>
            <a:endParaRPr lang="en-US" b="1"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SO imagine if </a:t>
            </a:r>
            <a:r>
              <a:rPr lang="en-US" dirty="0" err="1" smtClean="0"/>
              <a:t>youa</a:t>
            </a:r>
            <a:r>
              <a:rPr lang="en-US" dirty="0" smtClean="0"/>
              <a:t> re worried about something, you are anxious – how much that might be </a:t>
            </a:r>
            <a:r>
              <a:rPr lang="en-US" dirty="0" err="1" smtClean="0"/>
              <a:t>prayng</a:t>
            </a:r>
            <a:r>
              <a:rPr lang="en-US" dirty="0" smtClean="0"/>
              <a:t> in your mind how much that might be affecting your performance whether at work or at home – what might it do to energy levels…remember the pink elephant..60ooo thoughts  60ooo pink elephants….have you heard of the elephant in the room story?</a:t>
            </a:r>
          </a:p>
          <a:p>
            <a:pPr fontAlgn="auto">
              <a:spcBef>
                <a:spcPts val="0"/>
              </a:spcBef>
              <a:spcAft>
                <a:spcPts val="0"/>
              </a:spcAft>
              <a:defRPr/>
            </a:pPr>
            <a:endParaRPr lang="en-US" dirty="0" smtClean="0"/>
          </a:p>
          <a:p>
            <a:pPr fontAlgn="auto">
              <a:spcBef>
                <a:spcPts val="0"/>
              </a:spcBef>
              <a:spcAft>
                <a:spcPts val="0"/>
              </a:spcAft>
              <a:defRPr/>
            </a:pPr>
            <a:r>
              <a:rPr lang="en-US" dirty="0" smtClean="0"/>
              <a:t>Lets just consider our five senses for a moment and how powerful they are to us 24/7 yes 24/7 amongst the challenges of life we are bombarded…….</a:t>
            </a:r>
          </a:p>
          <a:p>
            <a:pPr fontAlgn="auto">
              <a:spcBef>
                <a:spcPts val="0"/>
              </a:spcBef>
              <a:spcAft>
                <a:spcPts val="0"/>
              </a:spcAft>
              <a:defRPr/>
            </a:pPr>
            <a:endParaRPr lang="en-US" dirty="0" smtClean="0"/>
          </a:p>
          <a:p>
            <a:pPr fontAlgn="auto">
              <a:spcBef>
                <a:spcPts val="0"/>
              </a:spcBef>
              <a:spcAft>
                <a:spcPts val="0"/>
              </a:spcAft>
              <a:defRPr/>
            </a:pPr>
            <a:r>
              <a:rPr lang="en-US" dirty="0" smtClean="0"/>
              <a:t>Sight/sound/smell/taste/touch……..pictures evoke a thousand words……lets talk about energy levels for a moment – what sort of picture calms you down…..</a:t>
            </a:r>
            <a:r>
              <a:rPr lang="en-US" dirty="0" err="1" smtClean="0"/>
              <a:t>energises</a:t>
            </a:r>
            <a:r>
              <a:rPr lang="en-US" dirty="0" smtClean="0"/>
              <a:t> you……..9/11</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marL="342900" indent="-342900" eaLnBrk="0" hangingPunct="0">
              <a:spcBef>
                <a:spcPts val="600"/>
              </a:spcBef>
              <a:spcAft>
                <a:spcPts val="600"/>
              </a:spcAft>
              <a:buFont typeface="Wingdings" charset="2"/>
              <a:buChar char="§"/>
              <a:defRPr/>
            </a:pPr>
            <a:r>
              <a:rPr lang="en-GB" b="1" dirty="0" smtClean="0">
                <a:solidFill>
                  <a:srgbClr val="800000"/>
                </a:solidFill>
                <a:latin typeface="Arial" pitchFamily="34" charset="0"/>
                <a:cs typeface="Arial" pitchFamily="34" charset="0"/>
              </a:rPr>
              <a:t>BRAINTSTORM ENERGY – we cant stay in the foundation lack of foundation  means lack of energy strong foundation we can nurture ourselves from a dry well  or resource </a:t>
            </a:r>
            <a:r>
              <a:rPr lang="en-GB" b="1" dirty="0" err="1" smtClean="0">
                <a:solidFill>
                  <a:srgbClr val="800000"/>
                </a:solidFill>
                <a:latin typeface="Arial" pitchFamily="34" charset="0"/>
                <a:cs typeface="Arial" pitchFamily="34" charset="0"/>
              </a:rPr>
              <a:t>ourselvews</a:t>
            </a:r>
            <a:endParaRPr lang="en-GB" b="1" dirty="0" smtClean="0">
              <a:solidFill>
                <a:srgbClr val="800000"/>
              </a:solidFill>
              <a:latin typeface="Arial" pitchFamily="34" charset="0"/>
              <a:cs typeface="Arial" pitchFamily="34" charset="0"/>
            </a:endParaRPr>
          </a:p>
          <a:p>
            <a:pPr eaLnBrk="0" hangingPunct="0">
              <a:spcBef>
                <a:spcPct val="0"/>
              </a:spcBef>
              <a:defRPr/>
            </a:pPr>
            <a:endParaRPr lang="en-GB" dirty="0" smtClean="0">
              <a:solidFill>
                <a:schemeClr val="tx2">
                  <a:lumMod val="60000"/>
                  <a:lumOff val="40000"/>
                </a:schemeClr>
              </a:solidFill>
              <a:latin typeface="Arial" pitchFamily="34" charset="0"/>
              <a:cs typeface="Arial" pitchFamily="34" charset="0"/>
            </a:endParaRP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My Life My choice – where we all become more self-reliant and pro-active on our wellbeing -  When we take a </a:t>
            </a:r>
            <a:r>
              <a:rPr lang="en-US" dirty="0" err="1" smtClean="0"/>
              <a:t>whollistic</a:t>
            </a:r>
            <a:r>
              <a:rPr lang="en-US" dirty="0" smtClean="0"/>
              <a:t> view of ourselves in the recognition that all intelligences are connected we will see ourselves differently – we will see what works well, what can I do differently (using and listening t all four intelligences) in order to respond rather than react to the changes going on in your work and in your </a:t>
            </a:r>
            <a:r>
              <a:rPr lang="en-US" dirty="0" err="1" smtClean="0"/>
              <a:t>oersonal</a:t>
            </a:r>
            <a:r>
              <a:rPr lang="en-US" dirty="0" smtClean="0"/>
              <a:t> life. </a:t>
            </a:r>
          </a:p>
          <a:p>
            <a:pPr fontAlgn="auto">
              <a:spcBef>
                <a:spcPts val="0"/>
              </a:spcBef>
              <a:spcAft>
                <a:spcPts val="0"/>
              </a:spcAft>
              <a:defRPr/>
            </a:pPr>
            <a:r>
              <a:rPr lang="en-US" dirty="0" smtClean="0"/>
              <a:t>We may have different roles – we will have differing perspectives – yet as  you have seen today – at the very core – we are very similar! Taking time to step back, see big pic, other perspectives, stay in the moment, manage your own stress symptoms in the recognition we are all undergoing similar experiences – </a:t>
            </a:r>
          </a:p>
          <a:p>
            <a:pPr fontAlgn="auto">
              <a:spcBef>
                <a:spcPts val="0"/>
              </a:spcBef>
              <a:spcAft>
                <a:spcPts val="0"/>
              </a:spcAft>
              <a:defRPr/>
            </a:pPr>
            <a:r>
              <a:rPr lang="en-US" dirty="0" smtClean="0"/>
              <a:t>Where we all work together in the recognition that – at the very core – we are all the same – our puzzles may be different – our journey to put together our puzzle will be different – we all have different perspective on life – yet at the core – in order to have a strong foundation to manage the ups and downs of life – accept that the only moment we can control is the NOW moment</a:t>
            </a:r>
          </a:p>
          <a:p>
            <a:pPr fontAlgn="auto">
              <a:spcBef>
                <a:spcPts val="0"/>
              </a:spcBef>
              <a:spcAft>
                <a:spcPts val="0"/>
              </a:spcAft>
              <a:defRPr/>
            </a:pPr>
            <a:endParaRPr lang="en-US" dirty="0" smtClean="0"/>
          </a:p>
          <a:p>
            <a:pPr fontAlgn="auto">
              <a:spcBef>
                <a:spcPts val="0"/>
              </a:spcBef>
              <a:spcAft>
                <a:spcPts val="0"/>
              </a:spcAft>
              <a:defRPr/>
            </a:pPr>
            <a:r>
              <a:rPr lang="en-US" dirty="0" smtClean="0"/>
              <a:t>Tiredness lack of vitality and energy depletion WILL have an </a:t>
            </a:r>
            <a:r>
              <a:rPr lang="en-US" dirty="0" err="1" smtClean="0"/>
              <a:t>ffect</a:t>
            </a:r>
            <a:r>
              <a:rPr lang="en-US" dirty="0" smtClean="0"/>
              <a:t> on health, wellbeing and issues of ageing.</a:t>
            </a:r>
            <a:endParaRPr lang="en-US" dirty="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6FB1F3-31BB-4D40-BC4A-8F90BF1B71C0}" type="slidenum">
              <a:rPr lang="en-GB">
                <a:cs typeface="Arial" charset="0"/>
              </a:rPr>
              <a:pPr fontAlgn="base">
                <a:spcBef>
                  <a:spcPct val="0"/>
                </a:spcBef>
                <a:spcAft>
                  <a:spcPct val="0"/>
                </a:spcAft>
              </a:pPr>
              <a:t>8</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endParaRPr lang="en-US" dirty="0" smtClean="0"/>
          </a:p>
          <a:p>
            <a:pPr fontAlgn="auto">
              <a:spcBef>
                <a:spcPts val="0"/>
              </a:spcBef>
              <a:spcAft>
                <a:spcPts val="0"/>
              </a:spcAft>
              <a:defRPr/>
            </a:pPr>
            <a:r>
              <a:rPr lang="en-US" b="1" dirty="0" smtClean="0"/>
              <a:t>Businesses short term have to be long term in the future employer to look after employee – what I can say a responsibility integrative approach which requires all employees to take </a:t>
            </a:r>
            <a:r>
              <a:rPr lang="en-US" b="1" dirty="0" err="1" smtClean="0"/>
              <a:t>responsibiity</a:t>
            </a:r>
            <a:r>
              <a:rPr lang="en-US" b="1" dirty="0" smtClean="0"/>
              <a:t> as individuals and as an integrative approach within their roles……and that</a:t>
            </a:r>
            <a:r>
              <a:rPr lang="fr-FR" b="1" dirty="0" smtClean="0"/>
              <a:t>’</a:t>
            </a:r>
            <a:r>
              <a:rPr lang="en-US" b="1" dirty="0" smtClean="0"/>
              <a:t>s why I am asking for your feedback – </a:t>
            </a:r>
            <a:r>
              <a:rPr lang="en-US" b="1" dirty="0" err="1" smtClean="0"/>
              <a:t>firtl</a:t>
            </a:r>
            <a:r>
              <a:rPr lang="en-US" b="1" dirty="0" smtClean="0"/>
              <a:t> within your role what is your perception are we in for a winter of discontent – or perhaps even longer  may be going all next year or even longer…..</a:t>
            </a:r>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89BD7C-ACCA-4703-A920-8FB1B2A759BF}" type="slidenum">
              <a:rPr lang="en-GB">
                <a:cs typeface="Arial" charset="0"/>
              </a:rPr>
              <a:pPr fontAlgn="base">
                <a:spcBef>
                  <a:spcPct val="0"/>
                </a:spcBef>
                <a:spcAft>
                  <a:spcPct val="0"/>
                </a:spcAft>
              </a:pPr>
              <a:t>9</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A7B55D5-0C75-4B09-B85A-03178D65A5B6}" type="datetimeFigureOut">
              <a:rPr lang="en-GB"/>
              <a:pPr>
                <a:defRPr/>
              </a:pPr>
              <a:t>11/12/2011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9278EC5-B751-455E-9896-F67A241E651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70A556C-8421-45EA-AA23-7278B63A7BBB}" type="datetimeFigureOut">
              <a:rPr lang="en-GB"/>
              <a:pPr>
                <a:defRPr/>
              </a:pPr>
              <a:t>11/12/2011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BD1673-CA62-49BC-9D58-0649307BE70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8DAB5C6-8903-422B-AA2B-D50F5FF0160C}" type="datetimeFigureOut">
              <a:rPr lang="en-GB"/>
              <a:pPr>
                <a:defRPr/>
              </a:pPr>
              <a:t>11/12/2011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AD907CA-24EA-49A8-9AC5-A6C7C995B6E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8C7EBA-F7A0-4913-8EC6-12BA7260C93F}" type="datetimeFigureOut">
              <a:rPr lang="en-GB"/>
              <a:pPr>
                <a:defRPr/>
              </a:pPr>
              <a:t>11/12/2011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CF7A4A-CC29-4D1F-AAF3-999B940CA08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1CABB3-3D1E-44B1-8676-AE9746B02329}" type="datetimeFigureOut">
              <a:rPr lang="en-GB"/>
              <a:pPr>
                <a:defRPr/>
              </a:pPr>
              <a:t>11/12/2011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B02764-3D4F-41A3-B657-237F92485F6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12FC8EC-CDDA-4EC2-8AE4-215A647FA419}" type="datetimeFigureOut">
              <a:rPr lang="en-GB"/>
              <a:pPr>
                <a:defRPr/>
              </a:pPr>
              <a:t>11/12/2011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D90ED6B-74B3-4521-9FEA-53C53799478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99C408A-B579-487D-BD9A-02E890A1BABA}" type="datetimeFigureOut">
              <a:rPr lang="en-GB"/>
              <a:pPr>
                <a:defRPr/>
              </a:pPr>
              <a:t>11/12/2011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FF246E4-A5A8-410C-8C7C-3F6F87F9C39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9553E46-D865-48B8-BDD8-70F65B2B49E4}" type="datetimeFigureOut">
              <a:rPr lang="en-GB"/>
              <a:pPr>
                <a:defRPr/>
              </a:pPr>
              <a:t>11/12/2011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E711A0D-6B0E-483F-9FF5-2AC7F33FDEC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8A17C2-67D1-4948-B722-6407FC00B845}" type="datetimeFigureOut">
              <a:rPr lang="en-GB"/>
              <a:pPr>
                <a:defRPr/>
              </a:pPr>
              <a:t>11/12/2011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BC72369-B3F1-4590-B623-F20BCBE3ABA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46C9A6-3148-4726-A260-29B6F7453E2C}" type="datetimeFigureOut">
              <a:rPr lang="en-GB"/>
              <a:pPr>
                <a:defRPr/>
              </a:pPr>
              <a:t>11/12/2011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ED32EEE-7A8D-4D8B-87ED-850A9DA43B4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3C9283-6C7B-49D7-A5E4-ABDA0571E1F2}" type="datetimeFigureOut">
              <a:rPr lang="en-GB"/>
              <a:pPr>
                <a:defRPr/>
              </a:pPr>
              <a:t>11/12/2011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5540A2D-951C-45BE-9E23-1541BB70D12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21B6549-A49A-4909-B73D-AA3A0E885430}" type="datetimeFigureOut">
              <a:rPr lang="en-GB"/>
              <a:pPr>
                <a:defRPr/>
              </a:pPr>
              <a:t>11/12/2011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68AB249-A247-4E0D-AD8B-B4C6405AE8A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file:///\\localhost\http:\\fire-service-recruitment.co.uk\wp-content\uploads\2011\06\northamptonshire_fire_service.gif" TargetMode="External"/><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file:///\\localhost\http:\\upload.wikimedia.org\wikipedia\en\c\c9\Forte_Hotels_Logo.png" TargetMode="External"/><Relationship Id="rId17" Type="http://schemas.openxmlformats.org/officeDocument/2006/relationships/hyperlink" Target="http://www.southeastcoast.nhs.uk/" TargetMode="External"/><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file:///\\localhost\http:\\www.mendbritain.com\local_authorities\o\logos\occ.jpg" TargetMode="External"/><Relationship Id="rId11" Type="http://schemas.openxmlformats.org/officeDocument/2006/relationships/image" Target="../media/image7.png"/><Relationship Id="rId5" Type="http://schemas.openxmlformats.org/officeDocument/2006/relationships/image" Target="../media/image4.jpeg"/><Relationship Id="rId15" Type="http://schemas.openxmlformats.org/officeDocument/2006/relationships/image" Target="../media/image9.png"/><Relationship Id="rId10" Type="http://schemas.openxmlformats.org/officeDocument/2006/relationships/image" Target="file:///\\localhost\http:\\t0.gstatic.com\images%3fq=tbn:ANd9GcSSWYzgg5s3xS468_jEhoEcH3LlEu6ioBdPNnLVRL2oGRmwvqw8Yw" TargetMode="External"/><Relationship Id="rId4" Type="http://schemas.openxmlformats.org/officeDocument/2006/relationships/image" Target="../media/image3.png"/><Relationship Id="rId9" Type="http://schemas.openxmlformats.org/officeDocument/2006/relationships/image" Target="../media/image6.jpeg"/><Relationship Id="rId14" Type="http://schemas.openxmlformats.org/officeDocument/2006/relationships/hyperlink" Target="http://www.lcdisability.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package" Target="../embeddings/Microsoft_Office_Word_Document11.docx"/></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44000" cy="134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chemeClr val="bg1"/>
                </a:solidFill>
              </a:ln>
            </a:endParaRPr>
          </a:p>
        </p:txBody>
      </p:sp>
      <p:pic>
        <p:nvPicPr>
          <p:cNvPr id="15362" name="Picture 6" descr="C:\Users\helena\AppData\Local\Microsoft\Windows\Temporary Internet Files\Content.IE5\2X8VUE5U\MC900438477[1].jpg"/>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1"/>
          <p:cNvPicPr>
            <a:picLocks noChangeAspect="1" noChangeArrowheads="1"/>
          </p:cNvPicPr>
          <p:nvPr/>
        </p:nvPicPr>
        <p:blipFill>
          <a:blip r:embed="rId4"/>
          <a:srcRect/>
          <a:stretch>
            <a:fillRect/>
          </a:stretch>
        </p:blipFill>
        <p:spPr bwMode="auto">
          <a:xfrm>
            <a:off x="2700338" y="0"/>
            <a:ext cx="3705225" cy="1295400"/>
          </a:xfrm>
          <a:prstGeom prst="rect">
            <a:avLst/>
          </a:prstGeom>
          <a:solidFill>
            <a:schemeClr val="accent1">
              <a:lumMod val="20000"/>
              <a:lumOff val="80000"/>
            </a:schemeClr>
          </a:solidFill>
          <a:ln w="9525">
            <a:noFill/>
            <a:miter lim="800000"/>
            <a:headEnd/>
            <a:tailEnd/>
          </a:ln>
        </p:spPr>
      </p:pic>
      <p:sp>
        <p:nvSpPr>
          <p:cNvPr id="15367" name="Rectangle 7"/>
          <p:cNvSpPr>
            <a:spLocks noChangeArrowheads="1"/>
          </p:cNvSpPr>
          <p:nvPr/>
        </p:nvSpPr>
        <p:spPr bwMode="auto">
          <a:xfrm>
            <a:off x="539553" y="1880828"/>
            <a:ext cx="8208912" cy="738664"/>
          </a:xfrm>
          <a:prstGeom prst="rect">
            <a:avLst/>
          </a:prstGeom>
          <a:noFill/>
          <a:ln w="9525">
            <a:noFill/>
            <a:miter lim="800000"/>
            <a:headEnd/>
            <a:tailEnd/>
          </a:ln>
          <a:effectLst/>
        </p:spPr>
        <p:txBody>
          <a:bodyPr anchor="ctr">
            <a:spAutoFit/>
          </a:bodyPr>
          <a:lstStyle/>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TRANSFORMATIONS IN WELL-BEING AND RESILIENCE</a:t>
            </a:r>
            <a:endParaRPr lang="en-GB" sz="2400" dirty="0">
              <a:solidFill>
                <a:schemeClr val="tx2">
                  <a:lumMod val="75000"/>
                </a:schemeClr>
              </a:solidFill>
              <a:effectLst>
                <a:glow rad="63500">
                  <a:schemeClr val="accent5">
                    <a:satMod val="175000"/>
                    <a:alpha val="40000"/>
                  </a:schemeClr>
                </a:glow>
              </a:effectLst>
              <a:latin typeface="Arial" pitchFamily="34" charset="0"/>
              <a:cs typeface="Arial" pitchFamily="34" charset="0"/>
            </a:endParaRPr>
          </a:p>
          <a:p>
            <a:pPr eaLnBrk="0" hangingPunct="0">
              <a:defRPr/>
            </a:pPr>
            <a:endParaRPr lang="en-GB" dirty="0">
              <a:solidFill>
                <a:schemeClr val="tx2">
                  <a:lumMod val="60000"/>
                  <a:lumOff val="40000"/>
                </a:schemeClr>
              </a:solidFill>
              <a:effectLst>
                <a:glow rad="63500">
                  <a:schemeClr val="accent5">
                    <a:satMod val="175000"/>
                    <a:alpha val="40000"/>
                  </a:schemeClr>
                </a:glow>
              </a:effectLst>
              <a:latin typeface="Arial" pitchFamily="34" charset="0"/>
              <a:cs typeface="Arial" pitchFamily="34" charset="0"/>
            </a:endParaRPr>
          </a:p>
        </p:txBody>
      </p:sp>
      <p:sp>
        <p:nvSpPr>
          <p:cNvPr id="15365" name="Rectangle 9"/>
          <p:cNvSpPr>
            <a:spLocks noChangeArrowheads="1"/>
          </p:cNvSpPr>
          <p:nvPr/>
        </p:nvSpPr>
        <p:spPr bwMode="auto">
          <a:xfrm>
            <a:off x="611188" y="2335213"/>
            <a:ext cx="8137525" cy="892175"/>
          </a:xfrm>
          <a:prstGeom prst="rect">
            <a:avLst/>
          </a:prstGeom>
          <a:noFill/>
          <a:ln w="9525">
            <a:noFill/>
            <a:miter lim="800000"/>
            <a:headEnd/>
            <a:tailEnd/>
          </a:ln>
        </p:spPr>
        <p:txBody>
          <a:bodyPr anchor="ctr">
            <a:spAutoFit/>
          </a:bodyPr>
          <a:lstStyle/>
          <a:p>
            <a:endParaRPr lang="en-GB" sz="1400" i="1">
              <a:solidFill>
                <a:srgbClr val="00B0F0"/>
              </a:solidFill>
              <a:ea typeface="Calibri" pitchFamily="34" charset="0"/>
              <a:cs typeface="Times New Roman" pitchFamily="18" charset="0"/>
            </a:endParaRPr>
          </a:p>
          <a:p>
            <a:pPr eaLnBrk="0" hangingPunct="0"/>
            <a:r>
              <a:rPr lang="en-GB" sz="2000" i="1">
                <a:solidFill>
                  <a:srgbClr val="000000"/>
                </a:solidFill>
                <a:ea typeface="Calibri" pitchFamily="34" charset="0"/>
                <a:cs typeface="Times New Roman" pitchFamily="18" charset="0"/>
              </a:rPr>
              <a:t>Harmony in Health has a unique and effective approach to:</a:t>
            </a:r>
            <a:endParaRPr lang="en-GB" sz="2000">
              <a:solidFill>
                <a:srgbClr val="000000"/>
              </a:solidFill>
              <a:ea typeface="Calibri" pitchFamily="34" charset="0"/>
              <a:cs typeface="Times New Roman" pitchFamily="18" charset="0"/>
            </a:endParaRPr>
          </a:p>
          <a:p>
            <a:pPr eaLnBrk="0" hangingPunct="0"/>
            <a:endParaRPr lang="en-GB">
              <a:ea typeface="Calibri" pitchFamily="34" charset="0"/>
              <a:cs typeface="Times New Roman" pitchFamily="18" charset="0"/>
            </a:endParaRPr>
          </a:p>
        </p:txBody>
      </p:sp>
      <p:sp>
        <p:nvSpPr>
          <p:cNvPr id="15371" name="Rectangle 11"/>
          <p:cNvSpPr>
            <a:spLocks noChangeArrowheads="1"/>
          </p:cNvSpPr>
          <p:nvPr/>
        </p:nvSpPr>
        <p:spPr bwMode="auto">
          <a:xfrm>
            <a:off x="611188" y="3100388"/>
            <a:ext cx="6686550" cy="3278187"/>
          </a:xfrm>
          <a:prstGeom prst="rect">
            <a:avLst/>
          </a:prstGeom>
          <a:noFill/>
          <a:ln w="9525">
            <a:noFill/>
            <a:miter lim="800000"/>
            <a:headEnd/>
            <a:tailEnd/>
          </a:ln>
          <a:effectLst/>
        </p:spPr>
        <p:txBody>
          <a:bodyPr anchor="ctr">
            <a:spAutoFit/>
          </a:bodyPr>
          <a:lstStyle/>
          <a:p>
            <a:pPr marL="342900" indent="-342900" eaLnBrk="0" hangingPunct="0">
              <a:spcBef>
                <a:spcPts val="600"/>
              </a:spcBef>
              <a:spcAft>
                <a:spcPts val="600"/>
              </a:spcAft>
              <a:buFont typeface="Arial"/>
              <a:buChar char="•"/>
              <a:defRPr/>
            </a:pPr>
            <a:r>
              <a:rPr lang="en-GB" i="1" dirty="0">
                <a:solidFill>
                  <a:srgbClr val="0000FF"/>
                </a:solidFill>
                <a:latin typeface="Arial" pitchFamily="34" charset="0"/>
                <a:ea typeface="Calibri" pitchFamily="34" charset="0"/>
                <a:cs typeface="Times New Roman" pitchFamily="18" charset="0"/>
              </a:rPr>
              <a:t>Health &amp; well-being and the management of stress</a:t>
            </a:r>
          </a:p>
          <a:p>
            <a:pPr marL="342900" indent="-342900" eaLnBrk="0" hangingPunct="0">
              <a:spcBef>
                <a:spcPts val="600"/>
              </a:spcBef>
              <a:spcAft>
                <a:spcPts val="600"/>
              </a:spcAft>
              <a:buFont typeface="Arial"/>
              <a:buChar char="•"/>
              <a:defRPr/>
            </a:pPr>
            <a:r>
              <a:rPr lang="en-GB" i="1" dirty="0">
                <a:solidFill>
                  <a:srgbClr val="0000FF"/>
                </a:solidFill>
                <a:latin typeface="Arial" pitchFamily="34" charset="0"/>
                <a:ea typeface="Calibri" pitchFamily="34" charset="0"/>
                <a:cs typeface="Times New Roman" pitchFamily="18" charset="0"/>
              </a:rPr>
              <a:t>Employee </a:t>
            </a:r>
            <a:r>
              <a:rPr lang="en-GB" i="1" dirty="0">
                <a:solidFill>
                  <a:srgbClr val="0000FF"/>
                </a:solidFill>
                <a:latin typeface="Arial" pitchFamily="34" charset="0"/>
                <a:ea typeface="Calibri" pitchFamily="34" charset="0"/>
                <a:cs typeface="Times New Roman" pitchFamily="18" charset="0"/>
              </a:rPr>
              <a:t>Assistance</a:t>
            </a:r>
            <a:r>
              <a:rPr lang="en-GB" dirty="0">
                <a:solidFill>
                  <a:srgbClr val="0000FF"/>
                </a:solidFill>
                <a:latin typeface="Arial" pitchFamily="34" charset="0"/>
                <a:cs typeface="Arial" pitchFamily="34" charset="0"/>
              </a:rPr>
              <a:t> Initiatives</a:t>
            </a:r>
            <a:endParaRPr lang="en-GB" i="1" dirty="0">
              <a:solidFill>
                <a:srgbClr val="0000FF"/>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Arial"/>
              <a:buChar char="•"/>
              <a:defRPr/>
            </a:pPr>
            <a:r>
              <a:rPr lang="en-GB" i="1" dirty="0">
                <a:solidFill>
                  <a:srgbClr val="0000FF"/>
                </a:solidFill>
                <a:latin typeface="Arial" pitchFamily="34" charset="0"/>
                <a:cs typeface="Times New Roman" pitchFamily="18" charset="0"/>
              </a:rPr>
              <a:t>Supporting your existing occupational health programme</a:t>
            </a:r>
            <a:endParaRPr lang="en-GB" dirty="0">
              <a:solidFill>
                <a:srgbClr val="0000FF"/>
              </a:solidFill>
              <a:latin typeface="Arial" pitchFamily="34" charset="0"/>
              <a:cs typeface="Arial" pitchFamily="34" charset="0"/>
            </a:endParaRPr>
          </a:p>
          <a:p>
            <a:pPr eaLnBrk="0" hangingPunct="0">
              <a:defRPr/>
            </a:pPr>
            <a:r>
              <a:rPr lang="en-GB" sz="1400" b="1" i="1" dirty="0">
                <a:latin typeface="Arial" pitchFamily="34" charset="0"/>
                <a:cs typeface="Arial" pitchFamily="34" charset="0"/>
              </a:rPr>
              <a:t>Selection of our clients</a:t>
            </a:r>
          </a:p>
          <a:p>
            <a:pPr eaLnBrk="0" hangingPunct="0">
              <a:defRPr/>
            </a:pPr>
            <a:endParaRPr lang="en-GB" sz="2000" dirty="0">
              <a:solidFill>
                <a:schemeClr val="tx2">
                  <a:lumMod val="60000"/>
                  <a:lumOff val="40000"/>
                </a:schemeClr>
              </a:solidFill>
              <a:latin typeface="Arial" pitchFamily="34" charset="0"/>
              <a:cs typeface="Arial" pitchFamily="34"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a:p>
            <a:pPr eaLnBrk="0" hangingPunct="0">
              <a:defRPr/>
            </a:pPr>
            <a:r>
              <a:rPr lang="en-GB" sz="1400" b="1" dirty="0">
                <a:solidFill>
                  <a:srgbClr val="000000"/>
                </a:solidFill>
                <a:latin typeface="Arial" pitchFamily="34" charset="0"/>
                <a:cs typeface="Arial" pitchFamily="34" charset="0"/>
              </a:rPr>
              <a:t>Established l996.  Now based in </a:t>
            </a:r>
            <a:r>
              <a:rPr lang="en-GB" sz="1400" b="1" dirty="0" err="1">
                <a:solidFill>
                  <a:srgbClr val="000000"/>
                </a:solidFill>
                <a:latin typeface="Arial" pitchFamily="34" charset="0"/>
                <a:cs typeface="Arial" pitchFamily="34" charset="0"/>
              </a:rPr>
              <a:t>Brixham</a:t>
            </a:r>
            <a:r>
              <a:rPr lang="en-GB" sz="1400" b="1" dirty="0">
                <a:solidFill>
                  <a:srgbClr val="000000"/>
                </a:solidFill>
                <a:latin typeface="Arial" pitchFamily="34" charset="0"/>
                <a:cs typeface="Arial" pitchFamily="34" charset="0"/>
              </a:rPr>
              <a:t>, Devon</a:t>
            </a:r>
          </a:p>
        </p:txBody>
      </p:sp>
      <p:pic>
        <p:nvPicPr>
          <p:cNvPr id="2" name="il_fi" descr="http://www.mendbritain.com/local_authorities/o/logos/occ.jpg"/>
          <p:cNvPicPr>
            <a:picLocks noChangeAspect="1" noChangeArrowheads="1"/>
          </p:cNvPicPr>
          <p:nvPr/>
        </p:nvPicPr>
        <p:blipFill>
          <a:blip r:embed="rId5" r:link="rId6"/>
          <a:srcRect/>
          <a:stretch>
            <a:fillRect/>
          </a:stretch>
        </p:blipFill>
        <p:spPr bwMode="auto">
          <a:xfrm>
            <a:off x="684213" y="4724400"/>
            <a:ext cx="1123950" cy="935038"/>
          </a:xfrm>
          <a:prstGeom prst="rect">
            <a:avLst/>
          </a:prstGeom>
          <a:noFill/>
          <a:ln w="9525">
            <a:noFill/>
            <a:miter lim="800000"/>
            <a:headEnd/>
            <a:tailEnd/>
          </a:ln>
        </p:spPr>
      </p:pic>
      <p:pic>
        <p:nvPicPr>
          <p:cNvPr id="15368" name="Picture 2" descr="northamptonshire fire service Northamptonshire Fire and Rescue Service"/>
          <p:cNvPicPr>
            <a:picLocks noChangeAspect="1" noChangeArrowheads="1"/>
          </p:cNvPicPr>
          <p:nvPr/>
        </p:nvPicPr>
        <p:blipFill>
          <a:blip r:embed="rId7" r:link="rId8"/>
          <a:srcRect/>
          <a:stretch>
            <a:fillRect/>
          </a:stretch>
        </p:blipFill>
        <p:spPr bwMode="auto">
          <a:xfrm>
            <a:off x="4140200" y="4508500"/>
            <a:ext cx="863600" cy="865188"/>
          </a:xfrm>
          <a:prstGeom prst="rect">
            <a:avLst/>
          </a:prstGeom>
          <a:noFill/>
          <a:ln w="9525">
            <a:noFill/>
            <a:miter lim="800000"/>
            <a:headEnd/>
            <a:tailEnd/>
          </a:ln>
        </p:spPr>
      </p:pic>
      <p:pic>
        <p:nvPicPr>
          <p:cNvPr id="15369" name="rg_hi" descr="http://t0.gstatic.com/images?q=tbn:ANd9GcSSWYzgg5s3xS468_jEhoEcH3LlEu6ioBdPNnLVRL2oGRmwvqw8Yw"/>
          <p:cNvPicPr>
            <a:picLocks noChangeAspect="1" noChangeArrowheads="1"/>
          </p:cNvPicPr>
          <p:nvPr/>
        </p:nvPicPr>
        <p:blipFill>
          <a:blip r:embed="rId9" r:link="rId10"/>
          <a:srcRect/>
          <a:stretch>
            <a:fillRect/>
          </a:stretch>
        </p:blipFill>
        <p:spPr bwMode="auto">
          <a:xfrm>
            <a:off x="2771775" y="4652963"/>
            <a:ext cx="796925" cy="576262"/>
          </a:xfrm>
          <a:prstGeom prst="rect">
            <a:avLst/>
          </a:prstGeom>
          <a:noFill/>
          <a:ln w="9525">
            <a:noFill/>
            <a:miter lim="800000"/>
            <a:headEnd/>
            <a:tailEnd/>
          </a:ln>
        </p:spPr>
      </p:pic>
      <p:pic>
        <p:nvPicPr>
          <p:cNvPr id="15370" name="il_fi" descr="http://upload.wikimedia.org/wikipedia/en/c/c9/Forte_Hotels_Logo.png"/>
          <p:cNvPicPr>
            <a:picLocks noChangeAspect="1" noChangeArrowheads="1"/>
          </p:cNvPicPr>
          <p:nvPr/>
        </p:nvPicPr>
        <p:blipFill>
          <a:blip r:embed="rId11" r:link="rId12"/>
          <a:srcRect/>
          <a:stretch>
            <a:fillRect/>
          </a:stretch>
        </p:blipFill>
        <p:spPr bwMode="auto">
          <a:xfrm>
            <a:off x="7885113" y="4652963"/>
            <a:ext cx="790575" cy="608012"/>
          </a:xfrm>
          <a:prstGeom prst="rect">
            <a:avLst/>
          </a:prstGeom>
          <a:noFill/>
          <a:ln w="9525">
            <a:noFill/>
            <a:miter lim="800000"/>
            <a:headEnd/>
            <a:tailEnd/>
          </a:ln>
        </p:spPr>
      </p:pic>
      <p:sp>
        <p:nvSpPr>
          <p:cNvPr id="3" name="Text Box 7"/>
          <p:cNvSpPr txBox="1">
            <a:spLocks noChangeArrowheads="1"/>
          </p:cNvSpPr>
          <p:nvPr/>
        </p:nvSpPr>
        <p:spPr bwMode="auto">
          <a:xfrm>
            <a:off x="3851275" y="5373688"/>
            <a:ext cx="1296988" cy="287337"/>
          </a:xfrm>
          <a:prstGeom prst="rect">
            <a:avLst/>
          </a:prstGeom>
          <a:solidFill>
            <a:srgbClr val="FFFFFF"/>
          </a:solidFill>
          <a:ln w="9525">
            <a:noFill/>
            <a:miter lim="800000"/>
            <a:headEnd/>
            <a:tailEnd/>
          </a:ln>
        </p:spPr>
        <p:txBody>
          <a:bodyPr/>
          <a:lstStyle/>
          <a:p>
            <a:pPr algn="ctr">
              <a:spcBef>
                <a:spcPts val="500"/>
              </a:spcBef>
              <a:spcAft>
                <a:spcPts val="500"/>
              </a:spcAft>
            </a:pPr>
            <a:r>
              <a:rPr lang="en-GB" sz="1200" b="1" i="1">
                <a:solidFill>
                  <a:srgbClr val="FF0000"/>
                </a:solidFill>
                <a:ea typeface="ＭＳ Ｐゴシック" pitchFamily="34" charset="-128"/>
              </a:rPr>
              <a:t>Northamptonshire</a:t>
            </a:r>
            <a:br>
              <a:rPr lang="en-GB" sz="1200" b="1" i="1">
                <a:solidFill>
                  <a:srgbClr val="FF0000"/>
                </a:solidFill>
                <a:ea typeface="ＭＳ Ｐゴシック" pitchFamily="34" charset="-128"/>
              </a:rPr>
            </a:br>
            <a:r>
              <a:rPr lang="en-GB" sz="1200" b="1" i="1">
                <a:solidFill>
                  <a:srgbClr val="FF0000"/>
                </a:solidFill>
                <a:ea typeface="ＭＳ Ｐゴシック" pitchFamily="34" charset="-128"/>
              </a:rPr>
              <a:t>Fire &amp; Rescue Service</a:t>
            </a:r>
            <a:endParaRPr lang="en-GB" sz="1200">
              <a:latin typeface="Times New Roman" pitchFamily="18" charset="0"/>
              <a:ea typeface="ＭＳ Ｐゴシック" pitchFamily="34" charset="-128"/>
            </a:endParaRPr>
          </a:p>
          <a:p>
            <a:endParaRPr lang="en-US" sz="2400">
              <a:ea typeface="ＭＳ Ｐゴシック" pitchFamily="34" charset="-128"/>
            </a:endParaRPr>
          </a:p>
        </p:txBody>
      </p:sp>
      <p:pic>
        <p:nvPicPr>
          <p:cNvPr id="15372" name="Picture 26" descr="Oxfordshire Primary Care Trust"/>
          <p:cNvPicPr>
            <a:picLocks noChangeAspect="1" noChangeArrowheads="1"/>
          </p:cNvPicPr>
          <p:nvPr/>
        </p:nvPicPr>
        <p:blipFill>
          <a:blip r:embed="rId13"/>
          <a:srcRect/>
          <a:stretch>
            <a:fillRect/>
          </a:stretch>
        </p:blipFill>
        <p:spPr bwMode="auto">
          <a:xfrm>
            <a:off x="5219700" y="4797425"/>
            <a:ext cx="1762125" cy="428625"/>
          </a:xfrm>
          <a:prstGeom prst="rect">
            <a:avLst/>
          </a:prstGeom>
          <a:noFill/>
          <a:ln w="9525">
            <a:noFill/>
            <a:miter lim="800000"/>
            <a:headEnd/>
            <a:tailEnd/>
          </a:ln>
        </p:spPr>
      </p:pic>
      <p:pic>
        <p:nvPicPr>
          <p:cNvPr id="15373" name="Picture 129" descr="Leonard Cheshire Disability">
            <a:hlinkClick r:id="rId14"/>
          </p:cNvPr>
          <p:cNvPicPr>
            <a:picLocks noChangeAspect="1" noChangeArrowheads="1"/>
          </p:cNvPicPr>
          <p:nvPr/>
        </p:nvPicPr>
        <p:blipFill>
          <a:blip r:embed="rId15"/>
          <a:srcRect/>
          <a:stretch>
            <a:fillRect/>
          </a:stretch>
        </p:blipFill>
        <p:spPr bwMode="auto">
          <a:xfrm>
            <a:off x="1908175" y="5445125"/>
            <a:ext cx="647700" cy="485775"/>
          </a:xfrm>
          <a:prstGeom prst="rect">
            <a:avLst/>
          </a:prstGeom>
          <a:noFill/>
          <a:ln w="9525">
            <a:noFill/>
            <a:miter lim="800000"/>
            <a:headEnd/>
            <a:tailEnd/>
          </a:ln>
        </p:spPr>
      </p:pic>
      <p:pic>
        <p:nvPicPr>
          <p:cNvPr id="15374" name="Picture 81" descr="http://www.phoenixenterprises.co.uk/images/links_page/nhs.gif"/>
          <p:cNvPicPr>
            <a:picLocks noChangeAspect="1" noChangeArrowheads="1"/>
          </p:cNvPicPr>
          <p:nvPr/>
        </p:nvPicPr>
        <p:blipFill>
          <a:blip r:embed="rId16"/>
          <a:srcRect/>
          <a:stretch>
            <a:fillRect/>
          </a:stretch>
        </p:blipFill>
        <p:spPr bwMode="auto">
          <a:xfrm>
            <a:off x="5724525" y="5445125"/>
            <a:ext cx="1714500" cy="438150"/>
          </a:xfrm>
          <a:prstGeom prst="rect">
            <a:avLst/>
          </a:prstGeom>
          <a:noFill/>
          <a:ln w="9525">
            <a:noFill/>
            <a:miter lim="800000"/>
            <a:headEnd/>
            <a:tailEnd/>
          </a:ln>
        </p:spPr>
      </p:pic>
      <p:pic>
        <p:nvPicPr>
          <p:cNvPr id="15375" name="Picture 88" descr="https://apps.healthjobsuk.com/images/employer_logos/982.gif">
            <a:hlinkClick r:id="rId17"/>
          </p:cNvPr>
          <p:cNvPicPr>
            <a:picLocks noChangeAspect="1" noChangeArrowheads="1"/>
          </p:cNvPicPr>
          <p:nvPr/>
        </p:nvPicPr>
        <p:blipFill>
          <a:blip r:embed="rId18"/>
          <a:srcRect/>
          <a:stretch>
            <a:fillRect/>
          </a:stretch>
        </p:blipFill>
        <p:spPr bwMode="auto">
          <a:xfrm>
            <a:off x="6516688" y="6092825"/>
            <a:ext cx="154305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108000" y="6381328"/>
            <a:ext cx="1135637" cy="3972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3794" name="Title 7"/>
          <p:cNvSpPr>
            <a:spLocks noGrp="1"/>
          </p:cNvSpPr>
          <p:nvPr>
            <p:ph type="title"/>
          </p:nvPr>
        </p:nvSpPr>
        <p:spPr/>
        <p:txBody>
          <a:bodyPr/>
          <a:lstStyle/>
          <a:p>
            <a:r>
              <a:rPr lang="en-US" smtClean="0"/>
              <a:t>Coffee Time!</a:t>
            </a:r>
          </a:p>
        </p:txBody>
      </p:sp>
      <p:pic>
        <p:nvPicPr>
          <p:cNvPr id="33795" name="Content Placeholder 1" descr="solphin.bmp"/>
          <p:cNvPicPr>
            <a:picLocks noGrp="1" noChangeAspect="1"/>
          </p:cNvPicPr>
          <p:nvPr>
            <p:ph sz="half" idx="2"/>
          </p:nvPr>
        </p:nvPicPr>
        <p:blipFill>
          <a:blip r:embed="rId4"/>
          <a:srcRect l="13661" r="13661"/>
          <a:stretch>
            <a:fillRect/>
          </a:stretch>
        </p:blipFill>
        <p:spPr>
          <a:xfrm>
            <a:off x="2555875" y="1557338"/>
            <a:ext cx="4176713" cy="46799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108000" y="6381328"/>
            <a:ext cx="1135637" cy="3972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5842" name="Title 7"/>
          <p:cNvSpPr>
            <a:spLocks noGrp="1"/>
          </p:cNvSpPr>
          <p:nvPr>
            <p:ph type="title"/>
          </p:nvPr>
        </p:nvSpPr>
        <p:spPr/>
        <p:txBody>
          <a:bodyPr/>
          <a:lstStyle/>
          <a:p>
            <a:r>
              <a:rPr lang="en-US" smtClean="0"/>
              <a:t>Time for a Mix Up!</a:t>
            </a:r>
          </a:p>
        </p:txBody>
      </p:sp>
      <p:sp>
        <p:nvSpPr>
          <p:cNvPr id="35843" name="Content Placeholder 8"/>
          <p:cNvSpPr>
            <a:spLocks noGrp="1"/>
          </p:cNvSpPr>
          <p:nvPr>
            <p:ph sz="half" idx="1"/>
          </p:nvPr>
        </p:nvSpPr>
        <p:spPr/>
        <p:txBody>
          <a:bodyPr/>
          <a:lstStyle/>
          <a:p>
            <a:r>
              <a:rPr lang="en-US" smtClean="0"/>
              <a:t>Share Your Views of today</a:t>
            </a:r>
          </a:p>
          <a:p>
            <a:r>
              <a:rPr lang="en-US" smtClean="0"/>
              <a:t>Listen to others in different roles</a:t>
            </a:r>
          </a:p>
          <a:p>
            <a:r>
              <a:rPr lang="en-US" b="1" smtClean="0">
                <a:solidFill>
                  <a:srgbClr val="3366FF"/>
                </a:solidFill>
              </a:rPr>
              <a:t>Ask yourself:</a:t>
            </a:r>
          </a:p>
          <a:p>
            <a:r>
              <a:rPr lang="en-US" smtClean="0"/>
              <a:t>What would work well?</a:t>
            </a:r>
          </a:p>
          <a:p>
            <a:r>
              <a:rPr lang="en-US" smtClean="0"/>
              <a:t>How can we work together?</a:t>
            </a:r>
          </a:p>
        </p:txBody>
      </p:sp>
      <p:pic>
        <p:nvPicPr>
          <p:cNvPr id="35844" name="Content Placeholder 1" descr="solphin.bmp"/>
          <p:cNvPicPr>
            <a:picLocks noGrp="1" noChangeAspect="1"/>
          </p:cNvPicPr>
          <p:nvPr>
            <p:ph sz="half" idx="2"/>
          </p:nvPr>
        </p:nvPicPr>
        <p:blipFill>
          <a:blip r:embed="rId4"/>
          <a:srcRect l="13661" r="13661"/>
          <a:stretch>
            <a:fillRect/>
          </a:stretch>
        </p:blipFill>
        <p:spPr/>
      </p:pic>
      <p:pic>
        <p:nvPicPr>
          <p:cNvPr id="35845" name="Picture 2" descr="whale2.jpg"/>
          <p:cNvPicPr>
            <a:picLocks noChangeAspect="1"/>
          </p:cNvPicPr>
          <p:nvPr/>
        </p:nvPicPr>
        <p:blipFill>
          <a:blip r:embed="rId5"/>
          <a:srcRect/>
          <a:stretch>
            <a:fillRect/>
          </a:stretch>
        </p:blipFill>
        <p:spPr bwMode="auto">
          <a:xfrm>
            <a:off x="4643438" y="1557338"/>
            <a:ext cx="4032250" cy="510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solidFill>
                  <a:srgbClr val="0070C0"/>
                </a:solidFill>
                <a:effectLst>
                  <a:outerShdw blurRad="38100" dist="38100" dir="2700000" algn="tl">
                    <a:srgbClr val="000000">
                      <a:alpha val="43137"/>
                    </a:srgbClr>
                  </a:outerShdw>
                </a:effectLst>
              </a:rPr>
              <a:t>Harmony in Health Core Process</a:t>
            </a:r>
            <a:br>
              <a:rPr lang="en-GB" dirty="0" smtClean="0">
                <a:solidFill>
                  <a:srgbClr val="0070C0"/>
                </a:solidFill>
                <a:effectLst>
                  <a:outerShdw blurRad="38100" dist="38100" dir="2700000" algn="tl">
                    <a:srgbClr val="000000">
                      <a:alpha val="43137"/>
                    </a:srgbClr>
                  </a:outerShdw>
                </a:effectLst>
              </a:rPr>
            </a:br>
            <a:endParaRPr lang="en-GB" dirty="0">
              <a:solidFill>
                <a:srgbClr val="0070C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539750" y="1628775"/>
          <a:ext cx="8159750" cy="4859338"/>
        </p:xfrm>
        <a:graphic>
          <a:graphicData uri="http://schemas.openxmlformats.org/drawingml/2006/table">
            <a:tbl>
              <a:tblPr firstRow="1" bandRow="1">
                <a:tableStyleId>{5C22544A-7EE6-4342-B048-85BDC9FD1C3A}</a:tableStyleId>
              </a:tblPr>
              <a:tblGrid>
                <a:gridCol w="2016224"/>
                <a:gridCol w="6144344"/>
              </a:tblGrid>
              <a:tr h="972000">
                <a:tc>
                  <a:txBody>
                    <a:bodyPr/>
                    <a:lstStyle/>
                    <a:p>
                      <a:r>
                        <a:rPr lang="en-GB" sz="2000" dirty="0" smtClean="0">
                          <a:solidFill>
                            <a:srgbClr val="0070C0"/>
                          </a:solidFill>
                          <a:effectLst>
                            <a:outerShdw blurRad="38100" dist="38100" dir="2700000" algn="tl">
                              <a:srgbClr val="000000">
                                <a:alpha val="43137"/>
                              </a:srgbClr>
                            </a:outerShdw>
                          </a:effectLst>
                        </a:rPr>
                        <a:t>Integrated</a:t>
                      </a:r>
                      <a:r>
                        <a:rPr lang="en-GB" sz="2000" dirty="0" smtClean="0">
                          <a:solidFill>
                            <a:srgbClr val="0070C0"/>
                          </a:solidFill>
                        </a:rPr>
                        <a:t>:</a:t>
                      </a:r>
                      <a:r>
                        <a:rPr lang="en-GB" sz="2000" dirty="0" smtClean="0"/>
                        <a:t> </a:t>
                      </a:r>
                      <a:endParaRPr lang="en-GB"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tx1">
                              <a:lumMod val="50000"/>
                              <a:lumOff val="50000"/>
                            </a:schemeClr>
                          </a:solidFill>
                        </a:rPr>
                        <a:t>Combined approaches</a:t>
                      </a:r>
                      <a:r>
                        <a:rPr lang="en-GB" sz="2000" baseline="0" dirty="0" smtClean="0">
                          <a:solidFill>
                            <a:schemeClr val="tx1">
                              <a:lumMod val="50000"/>
                              <a:lumOff val="50000"/>
                            </a:schemeClr>
                          </a:solidFill>
                        </a:rPr>
                        <a:t> -</a:t>
                      </a:r>
                      <a:r>
                        <a:rPr lang="en-GB" sz="2000" dirty="0" smtClean="0">
                          <a:solidFill>
                            <a:schemeClr val="tx1">
                              <a:lumMod val="50000"/>
                              <a:lumOff val="50000"/>
                            </a:schemeClr>
                          </a:solidFill>
                        </a:rPr>
                        <a:t> no two people are alike.</a:t>
                      </a:r>
                    </a:p>
                    <a:p>
                      <a:endParaRPr lang="en-GB"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972000">
                <a:tc>
                  <a:txBody>
                    <a:bodyPr/>
                    <a:lstStyle/>
                    <a:p>
                      <a:pPr marL="0" algn="l" defTabSz="914400" rtl="0" eaLnBrk="1" latinLnBrk="0" hangingPunct="1"/>
                      <a:r>
                        <a:rPr lang="en-GB" sz="2000" b="1" kern="1200" dirty="0" err="1" smtClean="0">
                          <a:solidFill>
                            <a:srgbClr val="0070C0"/>
                          </a:solidFill>
                          <a:effectLst>
                            <a:outerShdw blurRad="38100" dist="38100" dir="2700000" algn="tl">
                              <a:srgbClr val="000000">
                                <a:alpha val="43137"/>
                              </a:srgbClr>
                            </a:outerShdw>
                          </a:effectLst>
                          <a:latin typeface="+mn-lt"/>
                          <a:ea typeface="+mn-ea"/>
                          <a:cs typeface="+mn-cs"/>
                        </a:rPr>
                        <a:t>Wholistic</a:t>
                      </a:r>
                      <a:r>
                        <a:rPr lang="en-GB" sz="2000" b="1" kern="1200" dirty="0" smtClean="0">
                          <a:solidFill>
                            <a:srgbClr val="0070C0"/>
                          </a:solidFill>
                          <a:effectLst>
                            <a:outerShdw blurRad="38100" dist="38100" dir="2700000" algn="tl">
                              <a:srgbClr val="000000">
                                <a:alpha val="43137"/>
                              </a:srgbClr>
                            </a:outerShdw>
                          </a:effectLst>
                          <a:latin typeface="+mn-lt"/>
                          <a:ea typeface="+mn-ea"/>
                          <a:cs typeface="+mn-cs"/>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lumMod val="50000"/>
                              <a:lumOff val="50000"/>
                            </a:schemeClr>
                          </a:solidFill>
                          <a:latin typeface="+mn-lt"/>
                          <a:ea typeface="+mn-ea"/>
                          <a:cs typeface="+mn-cs"/>
                        </a:rPr>
                        <a:t>The whole problem -  a whole solution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972000">
                <a:tc>
                  <a:txBody>
                    <a:bodyPr/>
                    <a:lstStyle/>
                    <a:p>
                      <a:pPr marL="0" algn="l" defTabSz="914400" rtl="0" eaLnBrk="1" latinLnBrk="0" hangingPunct="1"/>
                      <a:r>
                        <a:rPr lang="en-GB" sz="2000" b="1" kern="1200" dirty="0" smtClean="0">
                          <a:solidFill>
                            <a:srgbClr val="0070C0"/>
                          </a:solidFill>
                          <a:effectLst>
                            <a:outerShdw blurRad="38100" dist="38100" dir="2700000" algn="tl">
                              <a:srgbClr val="000000">
                                <a:alpha val="43137"/>
                              </a:srgbClr>
                            </a:outerShdw>
                          </a:effectLst>
                          <a:latin typeface="+mn-lt"/>
                          <a:ea typeface="+mn-ea"/>
                          <a:cs typeface="+mn-cs"/>
                        </a:rPr>
                        <a:t>Process: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lumMod val="50000"/>
                              <a:lumOff val="50000"/>
                            </a:schemeClr>
                          </a:solidFill>
                          <a:latin typeface="+mn-lt"/>
                          <a:ea typeface="+mn-ea"/>
                          <a:cs typeface="+mn-cs"/>
                        </a:rPr>
                        <a:t>We help people adapt to, and keep learning from,</a:t>
                      </a:r>
                      <a:r>
                        <a:rPr lang="en-GB" sz="2000" b="1" kern="1200" baseline="0" dirty="0" smtClean="0">
                          <a:solidFill>
                            <a:schemeClr val="tx1">
                              <a:lumMod val="50000"/>
                              <a:lumOff val="50000"/>
                            </a:schemeClr>
                          </a:solidFill>
                          <a:latin typeface="+mn-lt"/>
                          <a:ea typeface="+mn-ea"/>
                          <a:cs typeface="+mn-cs"/>
                        </a:rPr>
                        <a:t> change</a:t>
                      </a:r>
                      <a:endParaRPr lang="en-GB" sz="2000" b="1" kern="1200" dirty="0" smtClean="0">
                        <a:solidFill>
                          <a:schemeClr val="tx1">
                            <a:lumMod val="50000"/>
                            <a:lumOff val="5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72000">
                <a:tc>
                  <a:txBody>
                    <a:bodyPr/>
                    <a:lstStyle/>
                    <a:p>
                      <a:pPr marL="0" algn="l" defTabSz="914400" rtl="0" eaLnBrk="1" latinLnBrk="0" hangingPunct="1"/>
                      <a:r>
                        <a:rPr lang="en-GB" sz="2000" b="1" kern="1200" dirty="0" smtClean="0">
                          <a:solidFill>
                            <a:srgbClr val="0070C0"/>
                          </a:solidFill>
                          <a:effectLst>
                            <a:outerShdw blurRad="38100" dist="38100" dir="2700000" algn="tl">
                              <a:srgbClr val="000000">
                                <a:alpha val="43137"/>
                              </a:srgbClr>
                            </a:outerShdw>
                          </a:effectLst>
                          <a:latin typeface="+mn-lt"/>
                          <a:ea typeface="+mn-ea"/>
                          <a:cs typeface="+mn-cs"/>
                        </a:rPr>
                        <a:t>Transformation: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lumMod val="50000"/>
                              <a:lumOff val="50000"/>
                            </a:schemeClr>
                          </a:solidFill>
                          <a:latin typeface="+mn-lt"/>
                          <a:ea typeface="+mn-ea"/>
                          <a:cs typeface="+mn-cs"/>
                        </a:rPr>
                        <a:t>Enables people to move beyond their original limits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kern="1200" dirty="0" smtClean="0">
                        <a:solidFill>
                          <a:schemeClr val="tx1">
                            <a:lumMod val="50000"/>
                            <a:lumOff val="50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72000">
                <a:tc>
                  <a:txBody>
                    <a:bodyPr/>
                    <a:lstStyle/>
                    <a:p>
                      <a:pPr marL="0" algn="l" defTabSz="914400" rtl="0" eaLnBrk="1" latinLnBrk="0" hangingPunct="1"/>
                      <a:r>
                        <a:rPr lang="en-GB" sz="2000" b="1" kern="1200" dirty="0" smtClean="0">
                          <a:solidFill>
                            <a:srgbClr val="0070C0"/>
                          </a:solidFill>
                          <a:effectLst>
                            <a:outerShdw blurRad="38100" dist="38100" dir="2700000" algn="tl">
                              <a:srgbClr val="000000">
                                <a:alpha val="43137"/>
                              </a:srgbClr>
                            </a:outerShdw>
                          </a:effectLst>
                          <a:latin typeface="+mn-lt"/>
                          <a:ea typeface="+mn-ea"/>
                          <a:cs typeface="+mn-cs"/>
                        </a:rPr>
                        <a:t>Solving Your Own Puzzle: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tx1">
                              <a:lumMod val="50000"/>
                              <a:lumOff val="50000"/>
                            </a:schemeClr>
                          </a:solidFill>
                          <a:latin typeface="+mn-lt"/>
                          <a:ea typeface="+mn-ea"/>
                          <a:cs typeface="+mn-cs"/>
                        </a:rPr>
                        <a:t>We guide people on their individual journey – they tap into their own unique inner resource.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6" name="Picture 1"/>
          <p:cNvPicPr>
            <a:picLocks noChangeAspect="1" noChangeArrowheads="1"/>
          </p:cNvPicPr>
          <p:nvPr/>
        </p:nvPicPr>
        <p:blipFill>
          <a:blip r:embed="rId3" cstate="print"/>
          <a:srcRect/>
          <a:stretch>
            <a:fillRect/>
          </a:stretch>
        </p:blipFill>
        <p:spPr bwMode="auto">
          <a:xfrm>
            <a:off x="108000" y="6381328"/>
            <a:ext cx="1135637" cy="3972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108000" y="6381328"/>
            <a:ext cx="1135637" cy="3972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Content Placeholder 3" descr="new puzzle 2011.jpg"/>
          <p:cNvPicPr>
            <a:picLocks noChangeAspect="1"/>
          </p:cNvPicPr>
          <p:nvPr/>
        </p:nvPicPr>
        <p:blipFill>
          <a:blip r:embed="rId4" cstate="print">
            <a:duotone>
              <a:schemeClr val="accent1">
                <a:shade val="45000"/>
                <a:satMod val="135000"/>
              </a:schemeClr>
              <a:prstClr val="white"/>
            </a:duotone>
            <a:extLst>
              <a:ext uri="{28A0092B-C50C-407E-A947-70E740481C1C}"/>
            </a:extLst>
          </a:blip>
          <a:srcRect t="-41235" b="-41235"/>
          <a:stretch>
            <a:fillRect/>
          </a:stretch>
        </p:blipFill>
        <p:spPr>
          <a:xfrm>
            <a:off x="4788025" y="836713"/>
            <a:ext cx="2192060" cy="2304256"/>
          </a:xfrm>
          <a:prstGeom prst="rect">
            <a:avLst/>
          </a:prstGeom>
        </p:spPr>
      </p:pic>
      <p:sp>
        <p:nvSpPr>
          <p:cNvPr id="7" name="Title 6"/>
          <p:cNvSpPr>
            <a:spLocks noGrp="1"/>
          </p:cNvSpPr>
          <p:nvPr>
            <p:ph type="title"/>
          </p:nvPr>
        </p:nvSpPr>
        <p:spPr>
          <a:xfrm>
            <a:off x="4500563" y="5805488"/>
            <a:ext cx="4549775" cy="936625"/>
          </a:xfrm>
        </p:spPr>
        <p:txBody>
          <a:bodyPr rtlCol="0">
            <a:normAutofit/>
          </a:bodyPr>
          <a:lstStyle/>
          <a:p>
            <a:pPr fontAlgn="auto">
              <a:spcAft>
                <a:spcPts val="0"/>
              </a:spcAft>
              <a:defRPr/>
            </a:pPr>
            <a:r>
              <a:rPr lang="en-GB" dirty="0" smtClean="0">
                <a:solidFill>
                  <a:srgbClr val="0070C0"/>
                </a:solidFill>
                <a:effectLst>
                  <a:outerShdw blurRad="38100" dist="38100" dir="2700000" algn="tl">
                    <a:srgbClr val="000000">
                      <a:alpha val="43137"/>
                    </a:srgbClr>
                  </a:outerShdw>
                </a:effectLst>
              </a:rPr>
              <a:t>My </a:t>
            </a:r>
            <a:r>
              <a:rPr lang="en-GB" dirty="0">
                <a:solidFill>
                  <a:srgbClr val="0070C0"/>
                </a:solidFill>
                <a:effectLst>
                  <a:outerShdw blurRad="38100" dist="38100" dir="2700000" algn="tl">
                    <a:srgbClr val="000000">
                      <a:alpha val="43137"/>
                    </a:srgbClr>
                  </a:outerShdw>
                </a:effectLst>
              </a:rPr>
              <a:t>Life  My  Choice  My </a:t>
            </a:r>
            <a:r>
              <a:rPr lang="en-GB" dirty="0" smtClean="0">
                <a:solidFill>
                  <a:srgbClr val="0070C0"/>
                </a:solidFill>
                <a:effectLst>
                  <a:outerShdw blurRad="38100" dist="38100" dir="2700000" algn="tl">
                    <a:srgbClr val="000000">
                      <a:alpha val="43137"/>
                    </a:srgbClr>
                  </a:outerShdw>
                </a:effectLst>
              </a:rPr>
              <a:t>Responsibility…</a:t>
            </a:r>
            <a:br>
              <a:rPr lang="en-GB" dirty="0" smtClean="0">
                <a:solidFill>
                  <a:srgbClr val="0070C0"/>
                </a:solidFill>
                <a:effectLst>
                  <a:outerShdw blurRad="38100" dist="38100" dir="2700000" algn="tl">
                    <a:srgbClr val="000000">
                      <a:alpha val="43137"/>
                    </a:srgbClr>
                  </a:outerShdw>
                </a:effectLst>
              </a:rPr>
            </a:br>
            <a:r>
              <a:rPr lang="en-GB" dirty="0" smtClean="0">
                <a:solidFill>
                  <a:srgbClr val="0070C0"/>
                </a:solidFill>
                <a:effectLst>
                  <a:outerShdw blurRad="38100" dist="38100" dir="2700000" algn="tl">
                    <a:srgbClr val="000000">
                      <a:alpha val="43137"/>
                    </a:srgbClr>
                  </a:outerShdw>
                </a:effectLst>
              </a:rPr>
              <a:t> </a:t>
            </a:r>
            <a:r>
              <a:rPr lang="en-GB" b="0" dirty="0" smtClean="0">
                <a:solidFill>
                  <a:srgbClr val="0070C0"/>
                </a:solidFill>
                <a:effectLst>
                  <a:outerShdw blurRad="38100" dist="38100" dir="2700000" algn="tl">
                    <a:srgbClr val="000000">
                      <a:alpha val="43137"/>
                    </a:srgbClr>
                  </a:outerShdw>
                </a:effectLst>
              </a:rPr>
              <a:t>…….</a:t>
            </a:r>
            <a:r>
              <a:rPr lang="en-US" b="0" dirty="0" smtClean="0"/>
              <a:t>Solve Your Own Puzzle</a:t>
            </a:r>
            <a:endParaRPr lang="en-US" b="0" dirty="0"/>
          </a:p>
        </p:txBody>
      </p:sp>
      <p:sp>
        <p:nvSpPr>
          <p:cNvPr id="39940" name="Text Placeholder 8"/>
          <p:cNvSpPr>
            <a:spLocks noGrp="1"/>
          </p:cNvSpPr>
          <p:nvPr>
            <p:ph type="body" sz="half" idx="2"/>
          </p:nvPr>
        </p:nvSpPr>
        <p:spPr>
          <a:xfrm>
            <a:off x="4211638" y="3429000"/>
            <a:ext cx="5486400" cy="1951038"/>
          </a:xfrm>
        </p:spPr>
        <p:txBody>
          <a:bodyPr/>
          <a:lstStyle/>
          <a:p>
            <a:pPr marL="285750" indent="-285750">
              <a:buFont typeface="Wingdings" pitchFamily="2" charset="2"/>
              <a:buChar char="§"/>
            </a:pPr>
            <a:r>
              <a:rPr lang="en-US" sz="1800" smtClean="0"/>
              <a:t>NLP  </a:t>
            </a:r>
          </a:p>
          <a:p>
            <a:pPr marL="285750" indent="-285750">
              <a:buFont typeface="Wingdings" pitchFamily="2" charset="2"/>
              <a:buChar char="§"/>
            </a:pPr>
            <a:r>
              <a:rPr lang="en-US" sz="1800" smtClean="0"/>
              <a:t>Life and Business Coaching</a:t>
            </a:r>
          </a:p>
          <a:p>
            <a:pPr marL="285750" indent="-285750">
              <a:buFont typeface="Wingdings" pitchFamily="2" charset="2"/>
              <a:buChar char="§"/>
            </a:pPr>
            <a:r>
              <a:rPr lang="en-US" sz="1800" smtClean="0"/>
              <a:t>Counselling</a:t>
            </a:r>
          </a:p>
          <a:p>
            <a:pPr marL="285750" indent="-285750">
              <a:buFont typeface="Wingdings" pitchFamily="2" charset="2"/>
              <a:buChar char="§"/>
            </a:pPr>
            <a:r>
              <a:rPr lang="en-US" sz="1800" smtClean="0"/>
              <a:t>Stress management </a:t>
            </a:r>
          </a:p>
          <a:p>
            <a:pPr marL="285750" indent="-285750">
              <a:buFont typeface="Wingdings" pitchFamily="2" charset="2"/>
              <a:buChar char="§"/>
            </a:pPr>
            <a:r>
              <a:rPr lang="en-US" sz="1800" smtClean="0"/>
              <a:t>Practical life skills</a:t>
            </a:r>
          </a:p>
        </p:txBody>
      </p:sp>
      <p:sp>
        <p:nvSpPr>
          <p:cNvPr id="8" name="Title 6"/>
          <p:cNvSpPr txBox="1">
            <a:spLocks/>
          </p:cNvSpPr>
          <p:nvPr/>
        </p:nvSpPr>
        <p:spPr>
          <a:xfrm>
            <a:off x="179388" y="0"/>
            <a:ext cx="4549775" cy="2879725"/>
          </a:xfrm>
          <a:prstGeom prst="rect">
            <a:avLst/>
          </a:prstGeom>
        </p:spPr>
        <p:txBody>
          <a:bodyPr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342900" indent="-342900" fontAlgn="auto">
              <a:spcAft>
                <a:spcPts val="0"/>
              </a:spcAft>
              <a:buFont typeface="Wingdings" charset="2"/>
              <a:buChar char="ü"/>
              <a:defRPr/>
            </a:pPr>
            <a:r>
              <a:rPr lang="en-GB" sz="2400" dirty="0" smtClean="0">
                <a:solidFill>
                  <a:srgbClr val="0070C0"/>
                </a:solidFill>
                <a:effectLst>
                  <a:outerShdw blurRad="38100" dist="38100" dir="2700000" algn="tl">
                    <a:srgbClr val="000000">
                      <a:alpha val="43137"/>
                    </a:srgbClr>
                  </a:outerShdw>
                </a:effectLst>
              </a:rPr>
              <a:t>Better Choices</a:t>
            </a:r>
          </a:p>
          <a:p>
            <a:pPr marL="342900" indent="-342900" fontAlgn="auto">
              <a:spcAft>
                <a:spcPts val="0"/>
              </a:spcAft>
              <a:buFont typeface="Wingdings" charset="2"/>
              <a:buChar char="ü"/>
              <a:defRPr/>
            </a:pPr>
            <a:r>
              <a:rPr lang="en-GB" sz="2400" dirty="0" smtClean="0">
                <a:solidFill>
                  <a:srgbClr val="0070C0"/>
                </a:solidFill>
                <a:effectLst>
                  <a:outerShdw blurRad="38100" dist="38100" dir="2700000" algn="tl">
                    <a:srgbClr val="000000">
                      <a:alpha val="43137"/>
                    </a:srgbClr>
                  </a:outerShdw>
                </a:effectLst>
              </a:rPr>
              <a:t>Take responsibility</a:t>
            </a:r>
          </a:p>
          <a:p>
            <a:pPr marL="342900" indent="-342900" fontAlgn="auto">
              <a:spcAft>
                <a:spcPts val="0"/>
              </a:spcAft>
              <a:buFont typeface="Wingdings" charset="2"/>
              <a:buChar char="ü"/>
              <a:defRPr/>
            </a:pPr>
            <a:r>
              <a:rPr lang="en-GB" sz="2400" dirty="0" smtClean="0">
                <a:solidFill>
                  <a:srgbClr val="0070C0"/>
                </a:solidFill>
                <a:effectLst>
                  <a:outerShdw blurRad="38100" dist="38100" dir="2700000" algn="tl">
                    <a:srgbClr val="000000">
                      <a:alpha val="43137"/>
                    </a:srgbClr>
                  </a:outerShdw>
                </a:effectLst>
              </a:rPr>
              <a:t>Become empowered</a:t>
            </a:r>
          </a:p>
          <a:p>
            <a:pPr fontAlgn="auto">
              <a:spcAft>
                <a:spcPts val="0"/>
              </a:spcAft>
              <a:defRPr/>
            </a:pPr>
            <a:r>
              <a:rPr lang="en-GB" sz="2400" dirty="0" smtClean="0">
                <a:solidFill>
                  <a:srgbClr val="0070C0"/>
                </a:solidFill>
                <a:effectLst>
                  <a:outerShdw blurRad="38100" dist="38100" dir="2700000" algn="tl">
                    <a:srgbClr val="000000">
                      <a:alpha val="43137"/>
                    </a:srgbClr>
                  </a:outerShdw>
                </a:effectLst>
              </a:rPr>
              <a:t>…And Solve Your Own Puzzle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4" name="Object 196"/>
          <p:cNvGraphicFramePr>
            <a:graphicFrameLocks noChangeAspect="1"/>
          </p:cNvGraphicFramePr>
          <p:nvPr/>
        </p:nvGraphicFramePr>
        <p:xfrm>
          <a:off x="827088" y="652463"/>
          <a:ext cx="7489825" cy="5997575"/>
        </p:xfrm>
        <a:graphic>
          <a:graphicData uri="http://schemas.openxmlformats.org/presentationml/2006/ole">
            <p:oleObj spid="_x0000_s2244" name="Document" r:id="rId4" imgW="6619320" imgH="5293440" progId="">
              <p:embed/>
            </p:oleObj>
          </a:graphicData>
        </a:graphic>
      </p:graphicFrame>
      <p:pic>
        <p:nvPicPr>
          <p:cNvPr id="13" name="Picture 1"/>
          <p:cNvPicPr>
            <a:picLocks noChangeAspect="1" noChangeArrowheads="1"/>
          </p:cNvPicPr>
          <p:nvPr/>
        </p:nvPicPr>
        <p:blipFill>
          <a:blip r:embed="rId5" cstate="print"/>
          <a:srcRect/>
          <a:stretch>
            <a:fillRect/>
          </a:stretch>
        </p:blipFill>
        <p:spPr bwMode="auto">
          <a:xfrm>
            <a:off x="108000" y="6381328"/>
            <a:ext cx="1135637" cy="3972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44000" cy="134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chemeClr val="bg1"/>
                </a:solidFill>
              </a:ln>
            </a:endParaRPr>
          </a:p>
        </p:txBody>
      </p:sp>
      <p:pic>
        <p:nvPicPr>
          <p:cNvPr id="45058" name="Picture 6" descr="C:\Users\helena\AppData\Local\Microsoft\Windows\Temporary Internet Files\Content.IE5\2X8VUE5U\MC900438477[1].jpg"/>
          <p:cNvPicPr>
            <a:picLocks noChangeArrowheads="1"/>
          </p:cNvPicPr>
          <p:nvPr/>
        </p:nvPicPr>
        <p:blipFill>
          <a:blip r:embed="rId3"/>
          <a:srcRect/>
          <a:stretch>
            <a:fillRect/>
          </a:stretch>
        </p:blipFill>
        <p:spPr bwMode="auto">
          <a:xfrm>
            <a:off x="22225" y="-7938"/>
            <a:ext cx="9144000" cy="6858001"/>
          </a:xfrm>
          <a:prstGeom prst="rect">
            <a:avLst/>
          </a:prstGeom>
          <a:noFill/>
          <a:ln w="9525">
            <a:noFill/>
            <a:miter lim="800000"/>
            <a:headEnd/>
            <a:tailEnd/>
          </a:ln>
        </p:spPr>
      </p:pic>
      <p:pic>
        <p:nvPicPr>
          <p:cNvPr id="15363" name="Picture 1"/>
          <p:cNvPicPr>
            <a:picLocks noChangeAspect="1" noChangeArrowheads="1"/>
          </p:cNvPicPr>
          <p:nvPr/>
        </p:nvPicPr>
        <p:blipFill>
          <a:blip r:embed="rId4"/>
          <a:srcRect/>
          <a:stretch>
            <a:fillRect/>
          </a:stretch>
        </p:blipFill>
        <p:spPr bwMode="auto">
          <a:xfrm>
            <a:off x="2700338" y="0"/>
            <a:ext cx="3705225" cy="1295400"/>
          </a:xfrm>
          <a:prstGeom prst="rect">
            <a:avLst/>
          </a:prstGeom>
          <a:solidFill>
            <a:schemeClr val="accent1">
              <a:lumMod val="20000"/>
              <a:lumOff val="80000"/>
            </a:schemeClr>
          </a:solidFill>
          <a:ln w="9525">
            <a:noFill/>
            <a:miter lim="800000"/>
            <a:headEnd/>
            <a:tailEnd/>
          </a:ln>
        </p:spPr>
      </p:pic>
      <p:sp>
        <p:nvSpPr>
          <p:cNvPr id="15367" name="Rectangle 7"/>
          <p:cNvSpPr>
            <a:spLocks noChangeArrowheads="1"/>
          </p:cNvSpPr>
          <p:nvPr/>
        </p:nvSpPr>
        <p:spPr bwMode="auto">
          <a:xfrm>
            <a:off x="539552" y="1988840"/>
            <a:ext cx="8265661" cy="738664"/>
          </a:xfrm>
          <a:prstGeom prst="rect">
            <a:avLst/>
          </a:prstGeom>
          <a:noFill/>
          <a:ln w="9525">
            <a:noFill/>
            <a:miter lim="800000"/>
            <a:headEnd/>
            <a:tailEnd/>
          </a:ln>
          <a:effectLst/>
        </p:spPr>
        <p:txBody>
          <a:bodyPr wrap="none" anchor="ctr">
            <a:spAutoFit/>
          </a:bodyPr>
          <a:lstStyle/>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TRANSFORMATIONS IN WELL-BEING AND RESILIENCE</a:t>
            </a:r>
            <a:endParaRPr lang="en-GB" sz="2400" dirty="0">
              <a:solidFill>
                <a:schemeClr val="tx2">
                  <a:lumMod val="75000"/>
                </a:schemeClr>
              </a:solidFill>
              <a:effectLst>
                <a:glow rad="63500">
                  <a:schemeClr val="accent5">
                    <a:satMod val="175000"/>
                    <a:alpha val="40000"/>
                  </a:schemeClr>
                </a:glow>
              </a:effectLst>
              <a:latin typeface="Arial" pitchFamily="34" charset="0"/>
              <a:cs typeface="Arial" pitchFamily="34" charset="0"/>
            </a:endParaRPr>
          </a:p>
          <a:p>
            <a:pPr eaLnBrk="0" hangingPunct="0">
              <a:defRPr/>
            </a:pPr>
            <a:endParaRPr lang="en-GB" dirty="0">
              <a:solidFill>
                <a:schemeClr val="tx2">
                  <a:lumMod val="60000"/>
                  <a:lumOff val="40000"/>
                </a:schemeClr>
              </a:solidFill>
              <a:effectLst>
                <a:glow rad="63500">
                  <a:schemeClr val="accent5">
                    <a:satMod val="175000"/>
                    <a:alpha val="40000"/>
                  </a:schemeClr>
                </a:glow>
              </a:effectLst>
              <a:latin typeface="Arial" pitchFamily="34" charset="0"/>
              <a:cs typeface="Arial" pitchFamily="34" charset="0"/>
            </a:endParaRPr>
          </a:p>
        </p:txBody>
      </p:sp>
      <p:pic>
        <p:nvPicPr>
          <p:cNvPr id="6" name="Picture 1"/>
          <p:cNvPicPr>
            <a:picLocks noChangeAspect="1" noChangeArrowheads="1"/>
          </p:cNvPicPr>
          <p:nvPr/>
        </p:nvPicPr>
        <p:blipFill>
          <a:blip r:embed="rId4" cstate="print"/>
          <a:srcRect/>
          <a:stretch>
            <a:fillRect/>
          </a:stretch>
        </p:blipFill>
        <p:spPr bwMode="auto">
          <a:xfrm>
            <a:off x="108000" y="6381328"/>
            <a:ext cx="1135637" cy="3972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4140200" y="3284538"/>
            <a:ext cx="4392613" cy="769937"/>
          </a:xfrm>
          <a:prstGeom prst="rect">
            <a:avLst/>
          </a:prstGeom>
        </p:spPr>
        <p:txBody>
          <a:bodyPr>
            <a:spAutoFit/>
          </a:bodyPr>
          <a:lstStyle/>
          <a:p>
            <a:pPr fontAlgn="auto">
              <a:spcBef>
                <a:spcPts val="0"/>
              </a:spcBef>
              <a:spcAft>
                <a:spcPts val="0"/>
              </a:spcAft>
              <a:defRPr/>
            </a:pPr>
            <a:r>
              <a:rPr lang="en-US" sz="1600" dirty="0" err="1">
                <a:solidFill>
                  <a:schemeClr val="tx2">
                    <a:lumMod val="60000"/>
                    <a:lumOff val="40000"/>
                  </a:schemeClr>
                </a:solidFill>
                <a:latin typeface="+mn-lt"/>
                <a:cs typeface="+mn-cs"/>
              </a:rPr>
              <a:t>LifeWORKS</a:t>
            </a:r>
            <a:r>
              <a:rPr lang="en-US" sz="1600" dirty="0">
                <a:solidFill>
                  <a:schemeClr val="tx2">
                    <a:lumMod val="60000"/>
                    <a:lumOff val="40000"/>
                  </a:schemeClr>
                </a:solidFill>
                <a:latin typeface="+mn-lt"/>
                <a:cs typeface="+mn-cs"/>
              </a:rPr>
              <a:t> </a:t>
            </a:r>
            <a:r>
              <a:rPr lang="en-US" sz="1600" dirty="0">
                <a:solidFill>
                  <a:srgbClr val="558ED5"/>
                </a:solidFill>
                <a:latin typeface="+mn-lt"/>
                <a:cs typeface="+mn-cs"/>
              </a:rPr>
              <a:t>Individual Process</a:t>
            </a:r>
            <a:endParaRPr lang="en-GB" sz="1600" dirty="0">
              <a:solidFill>
                <a:srgbClr val="558ED5"/>
              </a:solidFill>
              <a:latin typeface="+mn-lt"/>
              <a:cs typeface="+mn-cs"/>
            </a:endParaRPr>
          </a:p>
          <a:p>
            <a:pPr fontAlgn="auto">
              <a:spcBef>
                <a:spcPts val="0"/>
              </a:spcBef>
              <a:spcAft>
                <a:spcPts val="0"/>
              </a:spcAft>
              <a:defRPr/>
            </a:pPr>
            <a:r>
              <a:rPr lang="en-US" sz="1400" dirty="0">
                <a:latin typeface="+mn-lt"/>
                <a:cs typeface="+mn-cs"/>
              </a:rPr>
              <a:t>Intensive, short term, one to one sessions, designed to restore individual resilience and well-being.</a:t>
            </a:r>
            <a:endParaRPr lang="en-GB" sz="1400" dirty="0">
              <a:latin typeface="+mn-lt"/>
              <a:cs typeface="+mn-cs"/>
            </a:endParaRPr>
          </a:p>
        </p:txBody>
      </p:sp>
      <p:sp>
        <p:nvSpPr>
          <p:cNvPr id="45063" name="Rectangle 7"/>
          <p:cNvSpPr>
            <a:spLocks noChangeArrowheads="1"/>
          </p:cNvSpPr>
          <p:nvPr/>
        </p:nvSpPr>
        <p:spPr bwMode="auto">
          <a:xfrm>
            <a:off x="684213" y="3860800"/>
            <a:ext cx="4319587" cy="769938"/>
          </a:xfrm>
          <a:prstGeom prst="rect">
            <a:avLst/>
          </a:prstGeom>
          <a:noFill/>
          <a:ln w="9525">
            <a:noFill/>
            <a:miter lim="800000"/>
            <a:headEnd/>
            <a:tailEnd/>
          </a:ln>
        </p:spPr>
        <p:txBody>
          <a:bodyPr>
            <a:spAutoFit/>
          </a:bodyPr>
          <a:lstStyle/>
          <a:p>
            <a:r>
              <a:rPr lang="en-US" sz="1600">
                <a:solidFill>
                  <a:srgbClr val="558ED5"/>
                </a:solidFill>
                <a:latin typeface="Calibri" pitchFamily="34" charset="0"/>
              </a:rPr>
              <a:t>LifeWORKS Group Process</a:t>
            </a:r>
            <a:endParaRPr lang="en-GB" sz="1600">
              <a:solidFill>
                <a:srgbClr val="558ED5"/>
              </a:solidFill>
              <a:latin typeface="Calibri" pitchFamily="34" charset="0"/>
            </a:endParaRPr>
          </a:p>
          <a:p>
            <a:r>
              <a:rPr lang="en-US" sz="1400">
                <a:latin typeface="Calibri" pitchFamily="34" charset="0"/>
              </a:rPr>
              <a:t>Develop coping strategies around change, to improve health, well-being and performance. </a:t>
            </a:r>
            <a:endParaRPr lang="en-GB" sz="1400">
              <a:latin typeface="Calibri" pitchFamily="34" charset="0"/>
            </a:endParaRPr>
          </a:p>
        </p:txBody>
      </p:sp>
      <p:sp>
        <p:nvSpPr>
          <p:cNvPr id="45064" name="Rectangle 9"/>
          <p:cNvSpPr>
            <a:spLocks noChangeArrowheads="1"/>
          </p:cNvSpPr>
          <p:nvPr/>
        </p:nvSpPr>
        <p:spPr bwMode="auto">
          <a:xfrm>
            <a:off x="4067175" y="4437063"/>
            <a:ext cx="4392613" cy="769937"/>
          </a:xfrm>
          <a:prstGeom prst="rect">
            <a:avLst/>
          </a:prstGeom>
          <a:noFill/>
          <a:ln w="9525">
            <a:noFill/>
            <a:miter lim="800000"/>
            <a:headEnd/>
            <a:tailEnd/>
          </a:ln>
        </p:spPr>
        <p:txBody>
          <a:bodyPr>
            <a:spAutoFit/>
          </a:bodyPr>
          <a:lstStyle/>
          <a:p>
            <a:r>
              <a:rPr lang="en-US" sz="1600">
                <a:solidFill>
                  <a:srgbClr val="558ED5"/>
                </a:solidFill>
                <a:latin typeface="Calibri" pitchFamily="34" charset="0"/>
              </a:rPr>
              <a:t>HealthWORKS Group Coaching</a:t>
            </a:r>
            <a:endParaRPr lang="en-GB" sz="1600">
              <a:solidFill>
                <a:srgbClr val="558ED5"/>
              </a:solidFill>
              <a:latin typeface="Calibri" pitchFamily="34" charset="0"/>
            </a:endParaRPr>
          </a:p>
          <a:p>
            <a:r>
              <a:rPr lang="en-US" sz="1400">
                <a:latin typeface="Calibri" pitchFamily="34" charset="0"/>
              </a:rPr>
              <a:t>Make informed choices about managing my energy, health, wellbeing and ageing well. </a:t>
            </a:r>
          </a:p>
        </p:txBody>
      </p:sp>
      <p:sp>
        <p:nvSpPr>
          <p:cNvPr id="45065" name="Rectangle 10"/>
          <p:cNvSpPr>
            <a:spLocks noChangeArrowheads="1"/>
          </p:cNvSpPr>
          <p:nvPr/>
        </p:nvSpPr>
        <p:spPr bwMode="auto">
          <a:xfrm>
            <a:off x="684213" y="4868863"/>
            <a:ext cx="4319587" cy="985837"/>
          </a:xfrm>
          <a:prstGeom prst="rect">
            <a:avLst/>
          </a:prstGeom>
          <a:noFill/>
          <a:ln w="9525">
            <a:noFill/>
            <a:miter lim="800000"/>
            <a:headEnd/>
            <a:tailEnd/>
          </a:ln>
        </p:spPr>
        <p:txBody>
          <a:bodyPr>
            <a:spAutoFit/>
          </a:bodyPr>
          <a:lstStyle/>
          <a:p>
            <a:r>
              <a:rPr lang="en-US" sz="1600">
                <a:solidFill>
                  <a:srgbClr val="558ED5"/>
                </a:solidFill>
                <a:latin typeface="Calibri" pitchFamily="34" charset="0"/>
              </a:rPr>
              <a:t>Early Intervention Initiatives</a:t>
            </a:r>
            <a:endParaRPr lang="en-GB" sz="1600">
              <a:solidFill>
                <a:srgbClr val="558ED5"/>
              </a:solidFill>
              <a:latin typeface="Calibri" pitchFamily="34" charset="0"/>
            </a:endParaRPr>
          </a:p>
          <a:p>
            <a:r>
              <a:rPr lang="en-US" sz="1400">
                <a:latin typeface="Calibri" pitchFamily="34" charset="0"/>
              </a:rPr>
              <a:t>A menu of ad-hoc support services for proactively building healthy resilience &amp; well-being into your organisation.</a:t>
            </a:r>
            <a:endParaRPr lang="en-GB" sz="1400">
              <a:latin typeface="Calibri" pitchFamily="34" charset="0"/>
            </a:endParaRPr>
          </a:p>
        </p:txBody>
      </p:sp>
      <p:sp>
        <p:nvSpPr>
          <p:cNvPr id="45066" name="Rectangle 12"/>
          <p:cNvSpPr>
            <a:spLocks noChangeArrowheads="1"/>
          </p:cNvSpPr>
          <p:nvPr/>
        </p:nvSpPr>
        <p:spPr bwMode="auto">
          <a:xfrm flipH="1">
            <a:off x="4067175" y="5589588"/>
            <a:ext cx="4537075" cy="768350"/>
          </a:xfrm>
          <a:prstGeom prst="rect">
            <a:avLst/>
          </a:prstGeom>
          <a:noFill/>
          <a:ln w="9525">
            <a:noFill/>
            <a:miter lim="800000"/>
            <a:headEnd/>
            <a:tailEnd/>
          </a:ln>
        </p:spPr>
        <p:txBody>
          <a:bodyPr>
            <a:spAutoFit/>
          </a:bodyPr>
          <a:lstStyle/>
          <a:p>
            <a:r>
              <a:rPr lang="en-US" sz="1600">
                <a:solidFill>
                  <a:srgbClr val="558ED5"/>
                </a:solidFill>
                <a:latin typeface="Calibri" pitchFamily="34" charset="0"/>
              </a:rPr>
              <a:t>Employee Assistance Programmes</a:t>
            </a:r>
            <a:endParaRPr lang="en-GB" sz="1600">
              <a:solidFill>
                <a:srgbClr val="558ED5"/>
              </a:solidFill>
              <a:latin typeface="Calibri" pitchFamily="34" charset="0"/>
            </a:endParaRPr>
          </a:p>
          <a:p>
            <a:r>
              <a:rPr lang="en-US" sz="1400">
                <a:latin typeface="Calibri" pitchFamily="34" charset="0"/>
              </a:rPr>
              <a:t>21</a:t>
            </a:r>
            <a:r>
              <a:rPr lang="en-US" sz="1400" baseline="30000">
                <a:latin typeface="Calibri" pitchFamily="34" charset="0"/>
              </a:rPr>
              <a:t>st</a:t>
            </a:r>
            <a:r>
              <a:rPr lang="en-US" sz="1400">
                <a:latin typeface="Calibri" pitchFamily="34" charset="0"/>
              </a:rPr>
              <a:t> century living demands life skills where we all become more self-reliant and pro-active in our wellbeing </a:t>
            </a:r>
            <a:endParaRPr lang="en-GB" sz="1400">
              <a:latin typeface="Calibri" pitchFamily="34" charset="0"/>
            </a:endParaRPr>
          </a:p>
        </p:txBody>
      </p:sp>
      <p:sp>
        <p:nvSpPr>
          <p:cNvPr id="45067" name="Rectangle 13"/>
          <p:cNvSpPr>
            <a:spLocks noChangeArrowheads="1"/>
          </p:cNvSpPr>
          <p:nvPr/>
        </p:nvSpPr>
        <p:spPr bwMode="auto">
          <a:xfrm>
            <a:off x="755650" y="2708275"/>
            <a:ext cx="3960813" cy="831850"/>
          </a:xfrm>
          <a:prstGeom prst="rect">
            <a:avLst/>
          </a:prstGeom>
          <a:noFill/>
          <a:ln w="9525">
            <a:noFill/>
            <a:miter lim="800000"/>
            <a:headEnd/>
            <a:tailEnd/>
          </a:ln>
        </p:spPr>
        <p:txBody>
          <a:bodyPr>
            <a:spAutoFit/>
          </a:bodyPr>
          <a:lstStyle/>
          <a:p>
            <a:r>
              <a:rPr lang="en-US">
                <a:solidFill>
                  <a:srgbClr val="558ED5"/>
                </a:solidFill>
                <a:latin typeface="Calibri" pitchFamily="34" charset="0"/>
              </a:rPr>
              <a:t>Harmony Circles</a:t>
            </a:r>
            <a:endParaRPr lang="en-GB">
              <a:solidFill>
                <a:srgbClr val="558ED5"/>
              </a:solidFill>
              <a:latin typeface="Calibri" pitchFamily="34" charset="0"/>
            </a:endParaRPr>
          </a:p>
          <a:p>
            <a:r>
              <a:rPr lang="en-US" sz="1600">
                <a:solidFill>
                  <a:srgbClr val="558ED5"/>
                </a:solidFill>
                <a:latin typeface="Calibri" pitchFamily="34" charset="0"/>
              </a:rPr>
              <a:t>LifeWORKS </a:t>
            </a:r>
            <a:r>
              <a:rPr lang="en-US" sz="1400">
                <a:latin typeface="Calibri" pitchFamily="34" charset="0"/>
              </a:rPr>
              <a:t>Does It For You? </a:t>
            </a:r>
          </a:p>
          <a:p>
            <a:r>
              <a:rPr lang="en-US" sz="1400">
                <a:latin typeface="Calibri" pitchFamily="34" charset="0"/>
              </a:rPr>
              <a:t>Join one of our circles</a:t>
            </a:r>
            <a:r>
              <a:rPr lang="en-GB" sz="1400">
                <a:latin typeface="Calibri" pitchFamily="34" charset="0"/>
              </a:rPr>
              <a:t> </a:t>
            </a:r>
            <a:endParaRPr lang="en-US" sz="1400">
              <a:latin typeface="Calibri" pitchFamily="34" charset="0"/>
            </a:endParaRPr>
          </a:p>
        </p:txBody>
      </p:sp>
      <p:pic>
        <p:nvPicPr>
          <p:cNvPr id="45068" name="Picture 14" descr="Harmony Circle.png"/>
          <p:cNvPicPr>
            <a:picLocks noChangeAspect="1"/>
          </p:cNvPicPr>
          <p:nvPr/>
        </p:nvPicPr>
        <p:blipFill>
          <a:blip r:embed="rId5"/>
          <a:srcRect/>
          <a:stretch>
            <a:fillRect/>
          </a:stretch>
        </p:blipFill>
        <p:spPr bwMode="auto">
          <a:xfrm>
            <a:off x="3132138" y="2852738"/>
            <a:ext cx="935037" cy="60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44000" cy="134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chemeClr val="bg1"/>
                </a:solidFill>
              </a:ln>
            </a:endParaRPr>
          </a:p>
        </p:txBody>
      </p:sp>
      <p:pic>
        <p:nvPicPr>
          <p:cNvPr id="47106" name="Picture 6" descr="C:\Users\helena\AppData\Local\Microsoft\Windows\Temporary Internet Files\Content.IE5\2X8VUE5U\MC900438477[1].jpg"/>
          <p:cNvPicPr>
            <a:picLocks noChangeArrowheads="1"/>
          </p:cNvPicPr>
          <p:nvPr/>
        </p:nvPicPr>
        <p:blipFill>
          <a:blip r:embed="rId3"/>
          <a:srcRect/>
          <a:stretch>
            <a:fillRect/>
          </a:stretch>
        </p:blipFill>
        <p:spPr bwMode="auto">
          <a:xfrm>
            <a:off x="0" y="0"/>
            <a:ext cx="9132888" cy="6869113"/>
          </a:xfrm>
          <a:prstGeom prst="rect">
            <a:avLst/>
          </a:prstGeom>
          <a:noFill/>
          <a:ln w="9525">
            <a:noFill/>
            <a:miter lim="800000"/>
            <a:headEnd/>
            <a:tailEnd/>
          </a:ln>
        </p:spPr>
      </p:pic>
      <p:pic>
        <p:nvPicPr>
          <p:cNvPr id="15363" name="Picture 1"/>
          <p:cNvPicPr>
            <a:picLocks noChangeAspect="1" noChangeArrowheads="1"/>
          </p:cNvPicPr>
          <p:nvPr/>
        </p:nvPicPr>
        <p:blipFill>
          <a:blip r:embed="rId4"/>
          <a:srcRect/>
          <a:stretch>
            <a:fillRect/>
          </a:stretch>
        </p:blipFill>
        <p:spPr bwMode="auto">
          <a:xfrm>
            <a:off x="2700338" y="0"/>
            <a:ext cx="3705225" cy="1295400"/>
          </a:xfrm>
          <a:prstGeom prst="rect">
            <a:avLst/>
          </a:prstGeom>
          <a:solidFill>
            <a:schemeClr val="accent1">
              <a:lumMod val="20000"/>
              <a:lumOff val="80000"/>
            </a:schemeClr>
          </a:solidFill>
          <a:ln w="9525">
            <a:noFill/>
            <a:miter lim="800000"/>
            <a:headEnd/>
            <a:tailEnd/>
          </a:ln>
        </p:spPr>
      </p:pic>
      <p:sp>
        <p:nvSpPr>
          <p:cNvPr id="15367" name="Rectangle 7"/>
          <p:cNvSpPr>
            <a:spLocks noChangeArrowheads="1"/>
          </p:cNvSpPr>
          <p:nvPr/>
        </p:nvSpPr>
        <p:spPr bwMode="auto">
          <a:xfrm>
            <a:off x="539552" y="1988840"/>
            <a:ext cx="8265661" cy="738664"/>
          </a:xfrm>
          <a:prstGeom prst="rect">
            <a:avLst/>
          </a:prstGeom>
          <a:noFill/>
          <a:ln w="9525">
            <a:noFill/>
            <a:miter lim="800000"/>
            <a:headEnd/>
            <a:tailEnd/>
          </a:ln>
          <a:effectLst/>
        </p:spPr>
        <p:txBody>
          <a:bodyPr wrap="none" anchor="ctr">
            <a:spAutoFit/>
          </a:bodyPr>
          <a:lstStyle/>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TRANSFORMATIONS IN WELL-BEING AND RESILIENCE</a:t>
            </a:r>
            <a:endParaRPr lang="en-GB" sz="2400" dirty="0">
              <a:solidFill>
                <a:schemeClr val="tx2">
                  <a:lumMod val="75000"/>
                </a:schemeClr>
              </a:solidFill>
              <a:effectLst>
                <a:glow rad="63500">
                  <a:schemeClr val="accent5">
                    <a:satMod val="175000"/>
                    <a:alpha val="40000"/>
                  </a:schemeClr>
                </a:glow>
              </a:effectLst>
              <a:latin typeface="Arial" pitchFamily="34" charset="0"/>
              <a:cs typeface="Arial" pitchFamily="34" charset="0"/>
            </a:endParaRPr>
          </a:p>
          <a:p>
            <a:pPr eaLnBrk="0" hangingPunct="0">
              <a:defRPr/>
            </a:pPr>
            <a:endParaRPr lang="en-GB" dirty="0">
              <a:solidFill>
                <a:schemeClr val="tx2">
                  <a:lumMod val="60000"/>
                  <a:lumOff val="40000"/>
                </a:schemeClr>
              </a:solidFill>
              <a:effectLst>
                <a:glow rad="63500">
                  <a:schemeClr val="accent5">
                    <a:satMod val="175000"/>
                    <a:alpha val="40000"/>
                  </a:schemeClr>
                </a:glow>
              </a:effectLst>
              <a:latin typeface="Arial" pitchFamily="34" charset="0"/>
              <a:cs typeface="Arial" pitchFamily="34" charset="0"/>
            </a:endParaRPr>
          </a:p>
        </p:txBody>
      </p:sp>
      <p:sp>
        <p:nvSpPr>
          <p:cNvPr id="15369" name="Rectangle 9"/>
          <p:cNvSpPr>
            <a:spLocks noChangeArrowheads="1"/>
          </p:cNvSpPr>
          <p:nvPr/>
        </p:nvSpPr>
        <p:spPr bwMode="auto">
          <a:xfrm>
            <a:off x="611188" y="2847975"/>
            <a:ext cx="7632700" cy="676275"/>
          </a:xfrm>
          <a:prstGeom prst="rect">
            <a:avLst/>
          </a:prstGeom>
          <a:noFill/>
          <a:ln w="9525">
            <a:noFill/>
            <a:miter lim="800000"/>
            <a:headEnd/>
            <a:tailEnd/>
          </a:ln>
          <a:effectLst/>
        </p:spPr>
        <p:txBody>
          <a:bodyPr anchor="ctr">
            <a:spAutoFit/>
          </a:bodyPr>
          <a:lstStyle/>
          <a:p>
            <a:pPr>
              <a:defRPr/>
            </a:pPr>
            <a:endParaRPr lang="en-GB" sz="1400" i="1" dirty="0">
              <a:solidFill>
                <a:srgbClr val="00B0F0"/>
              </a:solidFill>
              <a:latin typeface="Arial" pitchFamily="34" charset="0"/>
              <a:ea typeface="Calibri" pitchFamily="34" charset="0"/>
              <a:cs typeface="Times New Roman" pitchFamily="18" charset="0"/>
            </a:endParaRPr>
          </a:p>
          <a:p>
            <a:pPr eaLnBrk="0" hangingPunct="0">
              <a:defRPr/>
            </a:pPr>
            <a:r>
              <a:rPr lang="en-GB" sz="2400" i="1" dirty="0">
                <a:solidFill>
                  <a:schemeClr val="tx2">
                    <a:lumMod val="60000"/>
                    <a:lumOff val="40000"/>
                  </a:schemeClr>
                </a:solidFill>
                <a:latin typeface="Arial" pitchFamily="34" charset="0"/>
                <a:ea typeface="Calibri" pitchFamily="34" charset="0"/>
                <a:cs typeface="Times New Roman" pitchFamily="18" charset="0"/>
              </a:rPr>
              <a:t>21</a:t>
            </a:r>
            <a:r>
              <a:rPr lang="en-GB" sz="2400" i="1" baseline="30000" dirty="0">
                <a:solidFill>
                  <a:schemeClr val="tx2">
                    <a:lumMod val="60000"/>
                    <a:lumOff val="40000"/>
                  </a:schemeClr>
                </a:solidFill>
                <a:latin typeface="Arial" pitchFamily="34" charset="0"/>
                <a:ea typeface="Calibri" pitchFamily="34" charset="0"/>
                <a:cs typeface="Times New Roman" pitchFamily="18" charset="0"/>
              </a:rPr>
              <a:t>st</a:t>
            </a:r>
            <a:r>
              <a:rPr lang="en-GB" sz="2400" i="1" dirty="0">
                <a:solidFill>
                  <a:schemeClr val="tx2">
                    <a:lumMod val="60000"/>
                    <a:lumOff val="40000"/>
                  </a:schemeClr>
                </a:solidFill>
                <a:latin typeface="Arial" pitchFamily="34" charset="0"/>
                <a:ea typeface="Calibri" pitchFamily="34" charset="0"/>
                <a:cs typeface="Times New Roman" pitchFamily="18" charset="0"/>
              </a:rPr>
              <a:t> Century Living demands a new set of Life Skills</a:t>
            </a:r>
            <a:endParaRPr lang="en-GB" dirty="0">
              <a:latin typeface="Arial" pitchFamily="34" charset="0"/>
              <a:cs typeface="Arial" pitchFamily="34" charset="0"/>
            </a:endParaRPr>
          </a:p>
        </p:txBody>
      </p:sp>
      <p:sp>
        <p:nvSpPr>
          <p:cNvPr id="15371" name="Rectangle 11"/>
          <p:cNvSpPr>
            <a:spLocks noChangeArrowheads="1"/>
          </p:cNvSpPr>
          <p:nvPr/>
        </p:nvSpPr>
        <p:spPr bwMode="auto">
          <a:xfrm>
            <a:off x="900113" y="3933825"/>
            <a:ext cx="6265862" cy="2000250"/>
          </a:xfrm>
          <a:prstGeom prst="rect">
            <a:avLst/>
          </a:prstGeom>
          <a:noFill/>
          <a:ln w="9525">
            <a:noFill/>
            <a:miter lim="800000"/>
            <a:headEnd/>
            <a:tailEnd/>
          </a:ln>
          <a:effectLst/>
        </p:spPr>
        <p:txBody>
          <a:bodyPr wrap="none" anchor="ctr">
            <a:spAutoFit/>
          </a:bodyPr>
          <a:lstStyle/>
          <a:p>
            <a:pPr>
              <a:defRPr/>
            </a:pPr>
            <a:endParaRPr lang="en-GB" sz="1400" i="1" dirty="0">
              <a:solidFill>
                <a:srgbClr val="00B0F0"/>
              </a:solidFill>
              <a:latin typeface="Arial" pitchFamily="34" charset="0"/>
              <a:ea typeface="Calibri" pitchFamily="34" charset="0"/>
              <a:cs typeface="Times New Roman" pitchFamily="18" charset="0"/>
            </a:endParaRPr>
          </a:p>
          <a:p>
            <a:pPr eaLnBrk="0" hangingPunct="0">
              <a:spcBef>
                <a:spcPts val="600"/>
              </a:spcBef>
              <a:spcAft>
                <a:spcPts val="600"/>
              </a:spcAft>
              <a:defRPr/>
            </a:pPr>
            <a:r>
              <a:rPr lang="en-GB" sz="2000" i="1" dirty="0">
                <a:solidFill>
                  <a:schemeClr val="tx2">
                    <a:lumMod val="60000"/>
                    <a:lumOff val="40000"/>
                  </a:schemeClr>
                </a:solidFill>
                <a:latin typeface="Arial" pitchFamily="34" charset="0"/>
                <a:ea typeface="Calibri" pitchFamily="34" charset="0"/>
                <a:cs typeface="Times New Roman" pitchFamily="18" charset="0"/>
              </a:rPr>
              <a:t>My Life,  My Choice, My Responsibility </a:t>
            </a:r>
            <a:endParaRPr lang="en-GB" sz="2000" dirty="0">
              <a:solidFill>
                <a:schemeClr val="tx2">
                  <a:lumMod val="60000"/>
                  <a:lumOff val="40000"/>
                </a:schemeClr>
              </a:solidFill>
              <a:latin typeface="Arial" pitchFamily="34" charset="0"/>
              <a:cs typeface="Arial" pitchFamily="34" charset="0"/>
            </a:endParaRPr>
          </a:p>
          <a:p>
            <a:pPr eaLnBrk="0" hangingPunct="0">
              <a:spcBef>
                <a:spcPts val="600"/>
              </a:spcBef>
              <a:spcAft>
                <a:spcPts val="600"/>
              </a:spcAft>
              <a:defRPr/>
            </a:pPr>
            <a:r>
              <a:rPr lang="en-GB" sz="2000" i="1" dirty="0">
                <a:solidFill>
                  <a:schemeClr val="tx2">
                    <a:lumMod val="60000"/>
                    <a:lumOff val="40000"/>
                  </a:schemeClr>
                </a:solidFill>
                <a:latin typeface="Arial" pitchFamily="34" charset="0"/>
                <a:ea typeface="Calibri" pitchFamily="34" charset="0"/>
                <a:cs typeface="Times New Roman" pitchFamily="18" charset="0"/>
              </a:rPr>
              <a:t>Coming into Unity and  Community</a:t>
            </a:r>
          </a:p>
          <a:p>
            <a:pPr eaLnBrk="0" hangingPunct="0">
              <a:spcBef>
                <a:spcPts val="600"/>
              </a:spcBef>
              <a:spcAft>
                <a:spcPts val="600"/>
              </a:spcAft>
              <a:defRPr/>
            </a:pPr>
            <a:r>
              <a:rPr lang="en-GB" sz="2000" i="1" dirty="0">
                <a:solidFill>
                  <a:schemeClr val="tx2">
                    <a:lumMod val="60000"/>
                    <a:lumOff val="40000"/>
                  </a:schemeClr>
                </a:solidFill>
                <a:latin typeface="Arial" pitchFamily="34" charset="0"/>
                <a:cs typeface="Times New Roman" pitchFamily="18" charset="0"/>
              </a:rPr>
              <a:t>Manage my energy, health, wellbeing and age well….</a:t>
            </a:r>
            <a:endParaRPr lang="en-GB" sz="2000" dirty="0">
              <a:solidFill>
                <a:schemeClr val="tx2">
                  <a:lumMod val="60000"/>
                  <a:lumOff val="40000"/>
                </a:schemeClr>
              </a:solidFill>
              <a:latin typeface="Arial" pitchFamily="34" charset="0"/>
              <a:cs typeface="Arial" pitchFamily="34"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44000" cy="134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chemeClr val="bg1"/>
                </a:solidFill>
              </a:ln>
            </a:endParaRPr>
          </a:p>
        </p:txBody>
      </p:sp>
      <p:pic>
        <p:nvPicPr>
          <p:cNvPr id="17410" name="Picture 6" descr="C:\Users\helena\AppData\Local\Microsoft\Windows\Temporary Internet Files\Content.IE5\2X8VUE5U\MC900438477[1].jpg"/>
          <p:cNvPicPr>
            <a:picLocks noChangeArrowheads="1"/>
          </p:cNvPicPr>
          <p:nvPr/>
        </p:nvPicPr>
        <p:blipFill>
          <a:blip r:embed="rId3"/>
          <a:srcRect/>
          <a:stretch>
            <a:fillRect/>
          </a:stretch>
        </p:blipFill>
        <p:spPr bwMode="auto">
          <a:xfrm>
            <a:off x="-31750" y="0"/>
            <a:ext cx="9175750" cy="6858000"/>
          </a:xfrm>
          <a:prstGeom prst="rect">
            <a:avLst/>
          </a:prstGeom>
          <a:noFill/>
          <a:ln w="9525">
            <a:noFill/>
            <a:miter lim="800000"/>
            <a:headEnd/>
            <a:tailEnd/>
          </a:ln>
        </p:spPr>
      </p:pic>
      <p:pic>
        <p:nvPicPr>
          <p:cNvPr id="15363" name="Picture 1"/>
          <p:cNvPicPr>
            <a:picLocks noChangeAspect="1" noChangeArrowheads="1"/>
          </p:cNvPicPr>
          <p:nvPr/>
        </p:nvPicPr>
        <p:blipFill>
          <a:blip r:embed="rId4"/>
          <a:srcRect/>
          <a:stretch>
            <a:fillRect/>
          </a:stretch>
        </p:blipFill>
        <p:spPr bwMode="auto">
          <a:xfrm>
            <a:off x="2700338" y="0"/>
            <a:ext cx="3705225" cy="1295400"/>
          </a:xfrm>
          <a:prstGeom prst="rect">
            <a:avLst/>
          </a:prstGeom>
          <a:solidFill>
            <a:schemeClr val="accent1">
              <a:lumMod val="20000"/>
              <a:lumOff val="80000"/>
            </a:schemeClr>
          </a:solidFill>
          <a:ln w="9525">
            <a:noFill/>
            <a:miter lim="800000"/>
            <a:headEnd/>
            <a:tailEnd/>
          </a:ln>
        </p:spPr>
      </p:pic>
      <p:sp>
        <p:nvSpPr>
          <p:cNvPr id="15367" name="Rectangle 7"/>
          <p:cNvSpPr>
            <a:spLocks noChangeArrowheads="1"/>
          </p:cNvSpPr>
          <p:nvPr/>
        </p:nvSpPr>
        <p:spPr bwMode="auto">
          <a:xfrm>
            <a:off x="1239198" y="1988840"/>
            <a:ext cx="6866383" cy="738664"/>
          </a:xfrm>
          <a:prstGeom prst="rect">
            <a:avLst/>
          </a:prstGeom>
          <a:noFill/>
          <a:ln w="9525">
            <a:noFill/>
            <a:miter lim="800000"/>
            <a:headEnd/>
            <a:tailEnd/>
          </a:ln>
          <a:effectLst/>
        </p:spPr>
        <p:txBody>
          <a:bodyPr wrap="none" anchor="ctr">
            <a:spAutoFit/>
          </a:bodyPr>
          <a:lstStyle/>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ARE WE IN FOR A WINTER OF DISCONTENT?</a:t>
            </a:r>
            <a:endParaRPr lang="en-GB" sz="2400" dirty="0">
              <a:solidFill>
                <a:schemeClr val="tx2">
                  <a:lumMod val="75000"/>
                </a:schemeClr>
              </a:solidFill>
              <a:effectLst>
                <a:glow rad="63500">
                  <a:schemeClr val="accent5">
                    <a:satMod val="175000"/>
                    <a:alpha val="40000"/>
                  </a:schemeClr>
                </a:glow>
              </a:effectLst>
              <a:latin typeface="Arial" pitchFamily="34" charset="0"/>
              <a:cs typeface="Arial" pitchFamily="34" charset="0"/>
            </a:endParaRPr>
          </a:p>
          <a:p>
            <a:pPr eaLnBrk="0" hangingPunct="0">
              <a:defRPr/>
            </a:pPr>
            <a:endParaRPr lang="en-GB" dirty="0">
              <a:solidFill>
                <a:schemeClr val="tx2">
                  <a:lumMod val="60000"/>
                  <a:lumOff val="40000"/>
                </a:schemeClr>
              </a:solidFill>
              <a:effectLst>
                <a:glow rad="63500">
                  <a:schemeClr val="accent5">
                    <a:satMod val="175000"/>
                    <a:alpha val="40000"/>
                  </a:schemeClr>
                </a:glow>
              </a:effectLst>
              <a:latin typeface="Arial" pitchFamily="34" charset="0"/>
              <a:cs typeface="Arial" pitchFamily="34" charset="0"/>
            </a:endParaRPr>
          </a:p>
        </p:txBody>
      </p:sp>
      <p:sp>
        <p:nvSpPr>
          <p:cNvPr id="15369" name="Rectangle 9"/>
          <p:cNvSpPr>
            <a:spLocks noChangeArrowheads="1"/>
          </p:cNvSpPr>
          <p:nvPr/>
        </p:nvSpPr>
        <p:spPr bwMode="auto">
          <a:xfrm>
            <a:off x="539750" y="5732463"/>
            <a:ext cx="8712200" cy="862012"/>
          </a:xfrm>
          <a:prstGeom prst="rect">
            <a:avLst/>
          </a:prstGeom>
          <a:noFill/>
          <a:ln w="9525">
            <a:noFill/>
            <a:miter lim="800000"/>
            <a:headEnd/>
            <a:tailEnd/>
          </a:ln>
          <a:effectLst/>
        </p:spPr>
        <p:txBody>
          <a:bodyPr wrap="none" anchor="ctr">
            <a:spAutoFit/>
          </a:bodyPr>
          <a:lstStyle/>
          <a:p>
            <a:pPr>
              <a:defRPr/>
            </a:pPr>
            <a:endParaRPr lang="en-GB" sz="1400" i="1" dirty="0">
              <a:solidFill>
                <a:srgbClr val="00B0F0"/>
              </a:solidFill>
              <a:latin typeface="Arial" pitchFamily="34" charset="0"/>
              <a:ea typeface="Calibri" pitchFamily="34" charset="0"/>
              <a:cs typeface="Times New Roman" pitchFamily="18" charset="0"/>
            </a:endParaRPr>
          </a:p>
          <a:p>
            <a:pPr eaLnBrk="0" hangingPunct="0">
              <a:defRPr/>
            </a:pPr>
            <a:r>
              <a:rPr lang="en-GB" b="1" i="1" dirty="0">
                <a:solidFill>
                  <a:schemeClr val="tx2">
                    <a:lumMod val="60000"/>
                    <a:lumOff val="40000"/>
                  </a:schemeClr>
                </a:solidFill>
                <a:latin typeface="Arial" pitchFamily="34" charset="0"/>
                <a:ea typeface="Calibri" pitchFamily="34" charset="0"/>
                <a:cs typeface="Times New Roman" pitchFamily="18" charset="0"/>
              </a:rPr>
              <a:t>Harmony in Health looks at the whole problem and provides a whole solution</a:t>
            </a:r>
            <a:r>
              <a:rPr lang="en-GB" i="1" dirty="0">
                <a:solidFill>
                  <a:schemeClr val="tx2">
                    <a:lumMod val="60000"/>
                    <a:lumOff val="40000"/>
                  </a:schemeClr>
                </a:solidFill>
                <a:latin typeface="Arial" pitchFamily="34" charset="0"/>
                <a:ea typeface="Calibri" pitchFamily="34" charset="0"/>
                <a:cs typeface="Times New Roman" pitchFamily="18" charset="0"/>
              </a:rPr>
              <a:t>:</a:t>
            </a:r>
            <a:endParaRPr lang="en-GB" dirty="0">
              <a:solidFill>
                <a:schemeClr val="tx2">
                  <a:lumMod val="60000"/>
                  <a:lumOff val="40000"/>
                </a:schemeClr>
              </a:solidFill>
              <a:latin typeface="Arial" pitchFamily="34" charset="0"/>
              <a:cs typeface="Arial" pitchFamily="34" charset="0"/>
            </a:endParaRPr>
          </a:p>
          <a:p>
            <a:pPr eaLnBrk="0" hangingPunct="0">
              <a:defRPr/>
            </a:pPr>
            <a:endParaRPr lang="en-GB" dirty="0">
              <a:latin typeface="Arial" pitchFamily="34" charset="0"/>
              <a:cs typeface="Arial" pitchFamily="34" charset="0"/>
            </a:endParaRPr>
          </a:p>
        </p:txBody>
      </p:sp>
      <p:sp>
        <p:nvSpPr>
          <p:cNvPr id="15371" name="Rectangle 11"/>
          <p:cNvSpPr>
            <a:spLocks noChangeArrowheads="1"/>
          </p:cNvSpPr>
          <p:nvPr/>
        </p:nvSpPr>
        <p:spPr bwMode="auto">
          <a:xfrm>
            <a:off x="684213" y="2781300"/>
            <a:ext cx="6608762" cy="2462213"/>
          </a:xfrm>
          <a:prstGeom prst="rect">
            <a:avLst/>
          </a:prstGeom>
          <a:noFill/>
          <a:ln w="9525">
            <a:noFill/>
            <a:miter lim="800000"/>
            <a:headEnd/>
            <a:tailEnd/>
          </a:ln>
          <a:effectLst/>
        </p:spPr>
        <p:txBody>
          <a:bodyPr wrap="none" anchor="ctr">
            <a:spAutoFit/>
          </a:bodyPr>
          <a:lstStyle/>
          <a:p>
            <a:pPr>
              <a:defRPr/>
            </a:pPr>
            <a:endParaRPr lang="en-GB" sz="1400" i="1" dirty="0">
              <a:solidFill>
                <a:srgbClr val="00B0F0"/>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Expectations to reality</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Demands, Loss and Control &amp; Mind/Body Connection</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Emotional Resilience &amp; Personal Performance</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Tiredness,  lack of vitality &amp; energy depletion</a:t>
            </a:r>
            <a:endParaRPr lang="en-GB" sz="2000" dirty="0">
              <a:solidFill>
                <a:schemeClr val="tx2">
                  <a:lumMod val="60000"/>
                  <a:lumOff val="40000"/>
                </a:schemeClr>
              </a:solidFill>
              <a:latin typeface="Arial" pitchFamily="34" charset="0"/>
              <a:cs typeface="Arial" pitchFamily="34"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44000" cy="134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chemeClr val="bg1"/>
                </a:solidFill>
              </a:ln>
            </a:endParaRPr>
          </a:p>
        </p:txBody>
      </p:sp>
      <p:pic>
        <p:nvPicPr>
          <p:cNvPr id="19458" name="Picture 6" descr="C:\Users\helena\AppData\Local\Microsoft\Windows\Temporary Internet Files\Content.IE5\2X8VUE5U\MC900438477[1].jpg"/>
          <p:cNvPicPr>
            <a:picLocks noChangeArrowheads="1"/>
          </p:cNvPicPr>
          <p:nvPr/>
        </p:nvPicPr>
        <p:blipFill>
          <a:blip r:embed="rId3"/>
          <a:srcRect/>
          <a:stretch>
            <a:fillRect/>
          </a:stretch>
        </p:blipFill>
        <p:spPr bwMode="auto">
          <a:xfrm>
            <a:off x="0" y="0"/>
            <a:ext cx="9144000" cy="7677150"/>
          </a:xfrm>
          <a:prstGeom prst="rect">
            <a:avLst/>
          </a:prstGeom>
          <a:noFill/>
          <a:ln w="9525">
            <a:noFill/>
            <a:miter lim="800000"/>
            <a:headEnd/>
            <a:tailEnd/>
          </a:ln>
        </p:spPr>
      </p:pic>
      <p:pic>
        <p:nvPicPr>
          <p:cNvPr id="15363" name="Picture 1"/>
          <p:cNvPicPr>
            <a:picLocks noChangeAspect="1" noChangeArrowheads="1"/>
          </p:cNvPicPr>
          <p:nvPr/>
        </p:nvPicPr>
        <p:blipFill>
          <a:blip r:embed="rId4"/>
          <a:srcRect/>
          <a:stretch>
            <a:fillRect/>
          </a:stretch>
        </p:blipFill>
        <p:spPr bwMode="auto">
          <a:xfrm>
            <a:off x="2700338" y="0"/>
            <a:ext cx="3705225" cy="1295400"/>
          </a:xfrm>
          <a:prstGeom prst="rect">
            <a:avLst/>
          </a:prstGeom>
          <a:solidFill>
            <a:schemeClr val="accent1">
              <a:lumMod val="20000"/>
              <a:lumOff val="80000"/>
            </a:schemeClr>
          </a:solidFill>
          <a:ln w="9525">
            <a:noFill/>
            <a:miter lim="800000"/>
            <a:headEnd/>
            <a:tailEnd/>
          </a:ln>
        </p:spPr>
      </p:pic>
      <p:sp>
        <p:nvSpPr>
          <p:cNvPr id="15367" name="Rectangle 7"/>
          <p:cNvSpPr>
            <a:spLocks noChangeArrowheads="1"/>
          </p:cNvSpPr>
          <p:nvPr/>
        </p:nvSpPr>
        <p:spPr bwMode="auto">
          <a:xfrm>
            <a:off x="1239198" y="1250177"/>
            <a:ext cx="6866383" cy="2215991"/>
          </a:xfrm>
          <a:prstGeom prst="rect">
            <a:avLst/>
          </a:prstGeom>
          <a:noFill/>
          <a:ln w="9525">
            <a:noFill/>
            <a:miter lim="800000"/>
            <a:headEnd/>
            <a:tailEnd/>
          </a:ln>
          <a:effectLst/>
        </p:spPr>
        <p:txBody>
          <a:bodyPr wrap="none" anchor="ctr">
            <a:spAutoFit/>
          </a:bodyPr>
          <a:lstStyle/>
          <a:p>
            <a:pPr algn="ctr">
              <a:defRPr/>
            </a:pPr>
            <a:endPar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endParaRPr>
          </a:p>
          <a:p>
            <a:pPr algn="ctr">
              <a:defRPr/>
            </a:pPr>
            <a:endPar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endParaRPr>
          </a:p>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ARE WE IN FOR A WINTER OF DISCONTENT?</a:t>
            </a:r>
          </a:p>
          <a:p>
            <a:pPr algn="ctr">
              <a:defRPr/>
            </a:pPr>
            <a:endPar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endParaRPr>
          </a:p>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Expectations to Reality</a:t>
            </a:r>
            <a:endParaRPr lang="en-GB" sz="2400" dirty="0">
              <a:solidFill>
                <a:schemeClr val="tx2">
                  <a:lumMod val="75000"/>
                </a:schemeClr>
              </a:solidFill>
              <a:effectLst>
                <a:glow rad="63500">
                  <a:schemeClr val="accent5">
                    <a:satMod val="175000"/>
                    <a:alpha val="40000"/>
                  </a:schemeClr>
                </a:glow>
              </a:effectLst>
              <a:latin typeface="Arial" pitchFamily="34" charset="0"/>
              <a:cs typeface="Arial" pitchFamily="34" charset="0"/>
            </a:endParaRPr>
          </a:p>
          <a:p>
            <a:pPr eaLnBrk="0" hangingPunct="0">
              <a:defRPr/>
            </a:pPr>
            <a:endParaRPr lang="en-GB" dirty="0">
              <a:solidFill>
                <a:schemeClr val="tx2">
                  <a:lumMod val="60000"/>
                  <a:lumOff val="40000"/>
                </a:schemeClr>
              </a:solidFill>
              <a:effectLst>
                <a:glow rad="63500">
                  <a:schemeClr val="accent5">
                    <a:satMod val="175000"/>
                    <a:alpha val="40000"/>
                  </a:schemeClr>
                </a:glow>
              </a:effectLst>
              <a:latin typeface="Arial" pitchFamily="34" charset="0"/>
              <a:cs typeface="Arial" pitchFamily="34" charset="0"/>
            </a:endParaRPr>
          </a:p>
        </p:txBody>
      </p:sp>
      <p:sp>
        <p:nvSpPr>
          <p:cNvPr id="15371" name="Rectangle 11"/>
          <p:cNvSpPr>
            <a:spLocks noChangeArrowheads="1"/>
          </p:cNvSpPr>
          <p:nvPr/>
        </p:nvSpPr>
        <p:spPr bwMode="auto">
          <a:xfrm>
            <a:off x="1476375" y="3278188"/>
            <a:ext cx="5832475" cy="4478337"/>
          </a:xfrm>
          <a:prstGeom prst="rect">
            <a:avLst/>
          </a:prstGeom>
          <a:noFill/>
          <a:ln w="9525">
            <a:noFill/>
            <a:miter lim="800000"/>
            <a:headEnd/>
            <a:tailEnd/>
          </a:ln>
          <a:effectLst/>
        </p:spPr>
        <p:txBody>
          <a:bodyPr anchor="ctr">
            <a:spAutoFit/>
          </a:bodyPr>
          <a:lstStyle/>
          <a:p>
            <a:pPr eaLnBrk="0" hangingPunct="0">
              <a:spcBef>
                <a:spcPts val="600"/>
              </a:spcBef>
              <a:spcAft>
                <a:spcPts val="600"/>
              </a:spcAft>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Differing Perception</a:t>
            </a: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Don’t we all have expectations? </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CHECKING THEM OUT</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Changing our Perception - flexibility</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On being Assertive – win-win</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Assume, Distort, Delete, Generalise</a:t>
            </a: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44000" cy="134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chemeClr val="bg1"/>
                </a:solidFill>
              </a:ln>
            </a:endParaRPr>
          </a:p>
        </p:txBody>
      </p:sp>
      <p:pic>
        <p:nvPicPr>
          <p:cNvPr id="21506" name="Picture 6" descr="C:\Users\helena\AppData\Local\Microsoft\Windows\Temporary Internet Files\Content.IE5\2X8VUE5U\MC900438477[1].jpg"/>
          <p:cNvPicPr>
            <a:picLocks noChangeArrowheads="1"/>
          </p:cNvPicPr>
          <p:nvPr/>
        </p:nvPicPr>
        <p:blipFill>
          <a:blip r:embed="rId3"/>
          <a:srcRect/>
          <a:stretch>
            <a:fillRect/>
          </a:stretch>
        </p:blipFill>
        <p:spPr bwMode="auto">
          <a:xfrm>
            <a:off x="0" y="-819150"/>
            <a:ext cx="9144000" cy="6858000"/>
          </a:xfrm>
          <a:prstGeom prst="rect">
            <a:avLst/>
          </a:prstGeom>
          <a:noFill/>
          <a:ln w="9525">
            <a:noFill/>
            <a:miter lim="800000"/>
            <a:headEnd/>
            <a:tailEnd/>
          </a:ln>
        </p:spPr>
      </p:pic>
      <p:pic>
        <p:nvPicPr>
          <p:cNvPr id="15363" name="Picture 1"/>
          <p:cNvPicPr>
            <a:picLocks noChangeAspect="1" noChangeArrowheads="1"/>
          </p:cNvPicPr>
          <p:nvPr/>
        </p:nvPicPr>
        <p:blipFill>
          <a:blip r:embed="rId4"/>
          <a:srcRect/>
          <a:stretch>
            <a:fillRect/>
          </a:stretch>
        </p:blipFill>
        <p:spPr bwMode="auto">
          <a:xfrm>
            <a:off x="2700338" y="0"/>
            <a:ext cx="3705225" cy="1295400"/>
          </a:xfrm>
          <a:prstGeom prst="rect">
            <a:avLst/>
          </a:prstGeom>
          <a:solidFill>
            <a:schemeClr val="accent1">
              <a:lumMod val="20000"/>
              <a:lumOff val="80000"/>
            </a:schemeClr>
          </a:solidFill>
          <a:ln w="9525">
            <a:noFill/>
            <a:miter lim="800000"/>
            <a:headEnd/>
            <a:tailEnd/>
          </a:ln>
        </p:spPr>
      </p:pic>
      <p:sp>
        <p:nvSpPr>
          <p:cNvPr id="15367" name="Rectangle 7"/>
          <p:cNvSpPr>
            <a:spLocks noChangeArrowheads="1"/>
          </p:cNvSpPr>
          <p:nvPr/>
        </p:nvSpPr>
        <p:spPr bwMode="auto">
          <a:xfrm>
            <a:off x="539552" y="1628800"/>
            <a:ext cx="8265661" cy="738664"/>
          </a:xfrm>
          <a:prstGeom prst="rect">
            <a:avLst/>
          </a:prstGeom>
          <a:noFill/>
          <a:ln w="9525">
            <a:noFill/>
            <a:miter lim="800000"/>
            <a:headEnd/>
            <a:tailEnd/>
          </a:ln>
          <a:effectLst/>
        </p:spPr>
        <p:txBody>
          <a:bodyPr wrap="none" anchor="ctr">
            <a:spAutoFit/>
          </a:bodyPr>
          <a:lstStyle/>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TRANSFORMATIONS IN WELL-BEING AND RESILIENCE</a:t>
            </a:r>
            <a:endParaRPr lang="en-GB" sz="2400" dirty="0">
              <a:solidFill>
                <a:schemeClr val="tx2">
                  <a:lumMod val="75000"/>
                </a:schemeClr>
              </a:solidFill>
              <a:effectLst>
                <a:glow rad="63500">
                  <a:schemeClr val="accent5">
                    <a:satMod val="175000"/>
                    <a:alpha val="40000"/>
                  </a:schemeClr>
                </a:glow>
              </a:effectLst>
              <a:latin typeface="Arial" pitchFamily="34" charset="0"/>
              <a:cs typeface="Arial" pitchFamily="34" charset="0"/>
            </a:endParaRPr>
          </a:p>
          <a:p>
            <a:pPr eaLnBrk="0" hangingPunct="0">
              <a:defRPr/>
            </a:pPr>
            <a:endParaRPr lang="en-GB" dirty="0">
              <a:solidFill>
                <a:schemeClr val="tx2">
                  <a:lumMod val="60000"/>
                  <a:lumOff val="40000"/>
                </a:schemeClr>
              </a:solidFill>
              <a:effectLst>
                <a:glow rad="63500">
                  <a:schemeClr val="accent5">
                    <a:satMod val="175000"/>
                    <a:alpha val="40000"/>
                  </a:schemeClr>
                </a:glow>
              </a:effectLst>
              <a:latin typeface="Arial" pitchFamily="34" charset="0"/>
              <a:cs typeface="Arial" pitchFamily="34" charset="0"/>
            </a:endParaRPr>
          </a:p>
        </p:txBody>
      </p:sp>
      <p:sp>
        <p:nvSpPr>
          <p:cNvPr id="15371" name="Rectangle 11"/>
          <p:cNvSpPr>
            <a:spLocks noChangeArrowheads="1"/>
          </p:cNvSpPr>
          <p:nvPr/>
        </p:nvSpPr>
        <p:spPr bwMode="auto">
          <a:xfrm>
            <a:off x="-7524750" y="3833813"/>
            <a:ext cx="198437" cy="615950"/>
          </a:xfrm>
          <a:prstGeom prst="rect">
            <a:avLst/>
          </a:prstGeom>
          <a:noFill/>
          <a:ln w="9525">
            <a:noFill/>
            <a:miter lim="800000"/>
            <a:headEnd/>
            <a:tailEnd/>
          </a:ln>
          <a:effectLst/>
        </p:spPr>
        <p:txBody>
          <a:bodyPr wrap="none" anchor="ctr">
            <a:spAutoFit/>
          </a:bodyPr>
          <a:lstStyle/>
          <a:p>
            <a:pPr>
              <a:defRPr/>
            </a:pPr>
            <a:endParaRPr lang="en-GB" sz="1400" i="1" dirty="0">
              <a:solidFill>
                <a:srgbClr val="00B0F0"/>
              </a:solidFill>
              <a:latin typeface="Arial" pitchFamily="34" charset="0"/>
              <a:ea typeface="Calibri" pitchFamily="34" charset="0"/>
              <a:cs typeface="Times New Roman" pitchFamily="18"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p:txBody>
      </p:sp>
      <p:pic>
        <p:nvPicPr>
          <p:cNvPr id="21510" name="Picture 1" descr="Save"/>
          <p:cNvPicPr>
            <a:picLocks noChangeAspect="1" noChangeArrowheads="1"/>
          </p:cNvPicPr>
          <p:nvPr/>
        </p:nvPicPr>
        <p:blipFill>
          <a:blip r:embed="rId5"/>
          <a:srcRect l="311" r="64664" b="59055"/>
          <a:stretch>
            <a:fillRect/>
          </a:stretch>
        </p:blipFill>
        <p:spPr bwMode="auto">
          <a:xfrm>
            <a:off x="1908175" y="2133600"/>
            <a:ext cx="4392613"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44000" cy="134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chemeClr val="bg1"/>
                </a:solidFill>
              </a:ln>
            </a:endParaRPr>
          </a:p>
        </p:txBody>
      </p:sp>
      <p:pic>
        <p:nvPicPr>
          <p:cNvPr id="23554" name="Picture 6" descr="C:\Users\helena\AppData\Local\Microsoft\Windows\Temporary Internet Files\Content.IE5\2X8VUE5U\MC900438477[1].jpg"/>
          <p:cNvPicPr>
            <a:picLocks noChangeArrowheads="1"/>
          </p:cNvPicPr>
          <p:nvPr/>
        </p:nvPicPr>
        <p:blipFill>
          <a:blip r:embed="rId3"/>
          <a:srcRect/>
          <a:stretch>
            <a:fillRect/>
          </a:stretch>
        </p:blipFill>
        <p:spPr bwMode="auto">
          <a:xfrm>
            <a:off x="0" y="0"/>
            <a:ext cx="9324975" cy="7029450"/>
          </a:xfrm>
          <a:prstGeom prst="rect">
            <a:avLst/>
          </a:prstGeom>
          <a:noFill/>
          <a:ln w="9525">
            <a:noFill/>
            <a:miter lim="800000"/>
            <a:headEnd/>
            <a:tailEnd/>
          </a:ln>
        </p:spPr>
      </p:pic>
      <p:pic>
        <p:nvPicPr>
          <p:cNvPr id="15363" name="Picture 1"/>
          <p:cNvPicPr>
            <a:picLocks noChangeAspect="1" noChangeArrowheads="1"/>
          </p:cNvPicPr>
          <p:nvPr/>
        </p:nvPicPr>
        <p:blipFill>
          <a:blip r:embed="rId4"/>
          <a:srcRect/>
          <a:stretch>
            <a:fillRect/>
          </a:stretch>
        </p:blipFill>
        <p:spPr bwMode="auto">
          <a:xfrm>
            <a:off x="2700338" y="0"/>
            <a:ext cx="3705225" cy="1295400"/>
          </a:xfrm>
          <a:prstGeom prst="rect">
            <a:avLst/>
          </a:prstGeom>
          <a:solidFill>
            <a:schemeClr val="accent1">
              <a:lumMod val="20000"/>
              <a:lumOff val="80000"/>
            </a:schemeClr>
          </a:solidFill>
          <a:ln w="9525">
            <a:noFill/>
            <a:miter lim="800000"/>
            <a:headEnd/>
            <a:tailEnd/>
          </a:ln>
        </p:spPr>
      </p:pic>
      <p:sp>
        <p:nvSpPr>
          <p:cNvPr id="15367" name="Rectangle 7"/>
          <p:cNvSpPr>
            <a:spLocks noChangeArrowheads="1"/>
          </p:cNvSpPr>
          <p:nvPr/>
        </p:nvSpPr>
        <p:spPr bwMode="auto">
          <a:xfrm>
            <a:off x="1239198" y="1988840"/>
            <a:ext cx="6866383" cy="738664"/>
          </a:xfrm>
          <a:prstGeom prst="rect">
            <a:avLst/>
          </a:prstGeom>
          <a:noFill/>
          <a:ln w="9525">
            <a:noFill/>
            <a:miter lim="800000"/>
            <a:headEnd/>
            <a:tailEnd/>
          </a:ln>
          <a:effectLst/>
        </p:spPr>
        <p:txBody>
          <a:bodyPr wrap="none" anchor="ctr">
            <a:spAutoFit/>
          </a:bodyPr>
          <a:lstStyle/>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ARE WE IN FOR A WINTER OF DISCONTENT?</a:t>
            </a:r>
            <a:endParaRPr lang="en-GB" sz="2400" dirty="0">
              <a:solidFill>
                <a:schemeClr val="tx2">
                  <a:lumMod val="75000"/>
                </a:schemeClr>
              </a:solidFill>
              <a:effectLst>
                <a:glow rad="63500">
                  <a:schemeClr val="accent5">
                    <a:satMod val="175000"/>
                    <a:alpha val="40000"/>
                  </a:schemeClr>
                </a:glow>
              </a:effectLst>
              <a:latin typeface="Arial" pitchFamily="34" charset="0"/>
              <a:cs typeface="Arial" pitchFamily="34" charset="0"/>
            </a:endParaRPr>
          </a:p>
          <a:p>
            <a:pPr eaLnBrk="0" hangingPunct="0">
              <a:defRPr/>
            </a:pPr>
            <a:endParaRPr lang="en-GB" dirty="0">
              <a:solidFill>
                <a:schemeClr val="tx2">
                  <a:lumMod val="60000"/>
                  <a:lumOff val="40000"/>
                </a:schemeClr>
              </a:solidFill>
              <a:effectLst>
                <a:glow rad="63500">
                  <a:schemeClr val="accent5">
                    <a:satMod val="175000"/>
                    <a:alpha val="40000"/>
                  </a:schemeClr>
                </a:glow>
              </a:effectLst>
              <a:latin typeface="Arial" pitchFamily="34" charset="0"/>
              <a:cs typeface="Arial" pitchFamily="34" charset="0"/>
            </a:endParaRPr>
          </a:p>
        </p:txBody>
      </p:sp>
      <p:sp>
        <p:nvSpPr>
          <p:cNvPr id="15369" name="Rectangle 9"/>
          <p:cNvSpPr>
            <a:spLocks noChangeArrowheads="1"/>
          </p:cNvSpPr>
          <p:nvPr/>
        </p:nvSpPr>
        <p:spPr bwMode="auto">
          <a:xfrm>
            <a:off x="539750" y="5732463"/>
            <a:ext cx="8712200" cy="862012"/>
          </a:xfrm>
          <a:prstGeom prst="rect">
            <a:avLst/>
          </a:prstGeom>
          <a:noFill/>
          <a:ln w="9525">
            <a:noFill/>
            <a:miter lim="800000"/>
            <a:headEnd/>
            <a:tailEnd/>
          </a:ln>
          <a:effectLst/>
        </p:spPr>
        <p:txBody>
          <a:bodyPr wrap="none" anchor="ctr">
            <a:spAutoFit/>
          </a:bodyPr>
          <a:lstStyle/>
          <a:p>
            <a:pPr>
              <a:defRPr/>
            </a:pPr>
            <a:endParaRPr lang="en-GB" sz="1400" i="1" dirty="0">
              <a:solidFill>
                <a:srgbClr val="00B0F0"/>
              </a:solidFill>
              <a:latin typeface="Arial" pitchFamily="34" charset="0"/>
              <a:ea typeface="Calibri" pitchFamily="34" charset="0"/>
              <a:cs typeface="Times New Roman" pitchFamily="18" charset="0"/>
            </a:endParaRPr>
          </a:p>
          <a:p>
            <a:pPr eaLnBrk="0" hangingPunct="0">
              <a:defRPr/>
            </a:pPr>
            <a:r>
              <a:rPr lang="en-GB" b="1" i="1" dirty="0">
                <a:solidFill>
                  <a:schemeClr val="tx2">
                    <a:lumMod val="60000"/>
                    <a:lumOff val="40000"/>
                  </a:schemeClr>
                </a:solidFill>
                <a:latin typeface="Arial" pitchFamily="34" charset="0"/>
                <a:ea typeface="Calibri" pitchFamily="34" charset="0"/>
                <a:cs typeface="Times New Roman" pitchFamily="18" charset="0"/>
              </a:rPr>
              <a:t>Harmony in Health looks at the whole problem and provides a whole solution</a:t>
            </a:r>
            <a:r>
              <a:rPr lang="en-GB" i="1" dirty="0">
                <a:solidFill>
                  <a:schemeClr val="tx2">
                    <a:lumMod val="60000"/>
                    <a:lumOff val="40000"/>
                  </a:schemeClr>
                </a:solidFill>
                <a:latin typeface="Arial" pitchFamily="34" charset="0"/>
                <a:ea typeface="Calibri" pitchFamily="34" charset="0"/>
                <a:cs typeface="Times New Roman" pitchFamily="18" charset="0"/>
              </a:rPr>
              <a:t>:</a:t>
            </a:r>
            <a:endParaRPr lang="en-GB" dirty="0">
              <a:solidFill>
                <a:schemeClr val="tx2">
                  <a:lumMod val="60000"/>
                  <a:lumOff val="40000"/>
                </a:schemeClr>
              </a:solidFill>
              <a:latin typeface="Arial" pitchFamily="34" charset="0"/>
              <a:cs typeface="Arial" pitchFamily="34" charset="0"/>
            </a:endParaRPr>
          </a:p>
          <a:p>
            <a:pPr eaLnBrk="0" hangingPunct="0">
              <a:defRPr/>
            </a:pPr>
            <a:endParaRPr lang="en-GB" dirty="0">
              <a:latin typeface="Arial" pitchFamily="34" charset="0"/>
              <a:cs typeface="Arial" pitchFamily="34" charset="0"/>
            </a:endParaRPr>
          </a:p>
        </p:txBody>
      </p:sp>
      <p:sp>
        <p:nvSpPr>
          <p:cNvPr id="15371" name="Rectangle 11"/>
          <p:cNvSpPr>
            <a:spLocks noChangeArrowheads="1"/>
          </p:cNvSpPr>
          <p:nvPr/>
        </p:nvSpPr>
        <p:spPr bwMode="auto">
          <a:xfrm>
            <a:off x="684213" y="2781300"/>
            <a:ext cx="6608762" cy="2462213"/>
          </a:xfrm>
          <a:prstGeom prst="rect">
            <a:avLst/>
          </a:prstGeom>
          <a:noFill/>
          <a:ln w="9525">
            <a:noFill/>
            <a:miter lim="800000"/>
            <a:headEnd/>
            <a:tailEnd/>
          </a:ln>
          <a:effectLst/>
        </p:spPr>
        <p:txBody>
          <a:bodyPr wrap="none" anchor="ctr">
            <a:spAutoFit/>
          </a:bodyPr>
          <a:lstStyle/>
          <a:p>
            <a:pPr>
              <a:defRPr/>
            </a:pPr>
            <a:endParaRPr lang="en-GB" sz="1400" i="1" dirty="0">
              <a:solidFill>
                <a:srgbClr val="00B0F0"/>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Expectations to reality</a:t>
            </a:r>
          </a:p>
          <a:p>
            <a:pPr marL="342900" indent="-342900" eaLnBrk="0" hangingPunct="0">
              <a:spcBef>
                <a:spcPts val="600"/>
              </a:spcBef>
              <a:spcAft>
                <a:spcPts val="600"/>
              </a:spcAft>
              <a:buFont typeface="Wingdings" charset="2"/>
              <a:buChar char="§"/>
              <a:defRPr/>
            </a:pPr>
            <a:r>
              <a:rPr lang="en-GB" sz="2000" i="1" dirty="0">
                <a:solidFill>
                  <a:srgbClr val="800000"/>
                </a:solidFill>
                <a:latin typeface="Arial" pitchFamily="34" charset="0"/>
                <a:ea typeface="Calibri" pitchFamily="34" charset="0"/>
                <a:cs typeface="Times New Roman" pitchFamily="18" charset="0"/>
              </a:rPr>
              <a:t>Demands, Loss and Control &amp; Mind/Body Connection</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Emotional Resilience &amp; Personal Performance</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Tiredness,  lack of vitality &amp; energy depletion</a:t>
            </a:r>
            <a:endParaRPr lang="en-GB" sz="2000" dirty="0">
              <a:solidFill>
                <a:schemeClr val="tx2">
                  <a:lumMod val="60000"/>
                  <a:lumOff val="40000"/>
                </a:schemeClr>
              </a:solidFill>
              <a:latin typeface="Arial" pitchFamily="34" charset="0"/>
              <a:cs typeface="Arial" pitchFamily="34"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97425"/>
            <a:ext cx="8229600" cy="1143000"/>
          </a:xfrm>
        </p:spPr>
        <p:txBody>
          <a:bodyPr rtlCol="0">
            <a:normAutofit fontScale="90000"/>
          </a:bodyPr>
          <a:lstStyle/>
          <a:p>
            <a:pPr fontAlgn="auto">
              <a:spcAft>
                <a:spcPts val="0"/>
              </a:spcAft>
              <a:defRPr/>
            </a:pPr>
            <a:r>
              <a:rPr lang="en-GB" sz="4000" dirty="0" smtClean="0">
                <a:solidFill>
                  <a:srgbClr val="0070C0"/>
                </a:solidFill>
                <a:effectLst>
                  <a:outerShdw blurRad="38100" dist="38100" dir="2700000" algn="tl">
                    <a:srgbClr val="000000">
                      <a:alpha val="43137"/>
                    </a:srgbClr>
                  </a:outerShdw>
                </a:effectLst>
              </a:rPr>
              <a:t>My Life My Choice My Responsibility… … ..Solve Your Own Puzzle</a:t>
            </a:r>
            <a:endParaRPr lang="en-GB" sz="4000" dirty="0">
              <a:solidFill>
                <a:srgbClr val="0070C0"/>
              </a:solidFill>
              <a:effectLst>
                <a:outerShdw blurRad="38100" dist="38100" dir="2700000" algn="tl">
                  <a:srgbClr val="000000">
                    <a:alpha val="43137"/>
                  </a:srgbClr>
                </a:outerShdw>
              </a:effectLst>
            </a:endParaRPr>
          </a:p>
        </p:txBody>
      </p:sp>
      <p:pic>
        <p:nvPicPr>
          <p:cNvPr id="6" name="Picture 1"/>
          <p:cNvPicPr>
            <a:picLocks noChangeAspect="1" noChangeArrowheads="1"/>
          </p:cNvPicPr>
          <p:nvPr/>
        </p:nvPicPr>
        <p:blipFill>
          <a:blip r:embed="rId3" cstate="print"/>
          <a:srcRect/>
          <a:stretch>
            <a:fillRect/>
          </a:stretch>
        </p:blipFill>
        <p:spPr bwMode="auto">
          <a:xfrm>
            <a:off x="108000" y="6381328"/>
            <a:ext cx="1135637" cy="3972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Content Placeholder 3" descr="new puzzle 2011.jpg"/>
          <p:cNvPicPr>
            <a:picLocks noChangeAspect="1"/>
          </p:cNvPicPr>
          <p:nvPr/>
        </p:nvPicPr>
        <p:blipFill>
          <a:blip r:embed="rId4" cstate="print">
            <a:duotone>
              <a:schemeClr val="accent1">
                <a:shade val="45000"/>
                <a:satMod val="135000"/>
              </a:schemeClr>
              <a:prstClr val="white"/>
            </a:duotone>
            <a:extLst>
              <a:ext uri="{28A0092B-C50C-407E-A947-70E740481C1C}"/>
            </a:extLst>
          </a:blip>
          <a:srcRect t="-41235" b="-41235"/>
          <a:stretch>
            <a:fillRect/>
          </a:stretch>
        </p:blipFill>
        <p:spPr>
          <a:xfrm>
            <a:off x="1979712" y="908720"/>
            <a:ext cx="4377769" cy="4601836"/>
          </a:xfrm>
          <a:prstGeom prst="rect">
            <a:avLst/>
          </a:prstGeom>
        </p:spPr>
      </p:pic>
      <p:sp>
        <p:nvSpPr>
          <p:cNvPr id="9" name="Title 1"/>
          <p:cNvSpPr txBox="1">
            <a:spLocks/>
          </p:cNvSpPr>
          <p:nvPr/>
        </p:nvSpPr>
        <p:spPr>
          <a:xfrm>
            <a:off x="609600" y="4270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dirty="0" smtClean="0">
                <a:solidFill>
                  <a:srgbClr val="0070C0"/>
                </a:solidFill>
                <a:effectLst>
                  <a:outerShdw blurRad="38100" dist="38100" dir="2700000" algn="tl">
                    <a:srgbClr val="000000">
                      <a:alpha val="43137"/>
                    </a:srgbClr>
                  </a:outerShdw>
                </a:effectLst>
              </a:rPr>
              <a:t>4 Core Intelligences</a:t>
            </a:r>
            <a:endParaRPr lang="en-GB"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44000" cy="134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chemeClr val="bg1"/>
                </a:solidFill>
              </a:ln>
            </a:endParaRPr>
          </a:p>
        </p:txBody>
      </p:sp>
      <p:pic>
        <p:nvPicPr>
          <p:cNvPr id="27650" name="Picture 6" descr="C:\Users\helena\AppData\Local\Microsoft\Windows\Temporary Internet Files\Content.IE5\2X8VUE5U\MC900438477[1].jpg"/>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1"/>
          <p:cNvPicPr>
            <a:picLocks noChangeAspect="1" noChangeArrowheads="1"/>
          </p:cNvPicPr>
          <p:nvPr/>
        </p:nvPicPr>
        <p:blipFill>
          <a:blip r:embed="rId4"/>
          <a:srcRect/>
          <a:stretch>
            <a:fillRect/>
          </a:stretch>
        </p:blipFill>
        <p:spPr bwMode="auto">
          <a:xfrm>
            <a:off x="2700338" y="0"/>
            <a:ext cx="3705225" cy="1295400"/>
          </a:xfrm>
          <a:prstGeom prst="rect">
            <a:avLst/>
          </a:prstGeom>
          <a:solidFill>
            <a:schemeClr val="accent1">
              <a:lumMod val="20000"/>
              <a:lumOff val="80000"/>
            </a:schemeClr>
          </a:solidFill>
          <a:ln w="9525">
            <a:noFill/>
            <a:miter lim="800000"/>
            <a:headEnd/>
            <a:tailEnd/>
          </a:ln>
        </p:spPr>
      </p:pic>
      <p:sp>
        <p:nvSpPr>
          <p:cNvPr id="15367" name="Rectangle 7"/>
          <p:cNvSpPr>
            <a:spLocks noChangeArrowheads="1"/>
          </p:cNvSpPr>
          <p:nvPr/>
        </p:nvSpPr>
        <p:spPr bwMode="auto">
          <a:xfrm>
            <a:off x="1239198" y="1988840"/>
            <a:ext cx="6866383" cy="738664"/>
          </a:xfrm>
          <a:prstGeom prst="rect">
            <a:avLst/>
          </a:prstGeom>
          <a:noFill/>
          <a:ln w="9525">
            <a:noFill/>
            <a:miter lim="800000"/>
            <a:headEnd/>
            <a:tailEnd/>
          </a:ln>
          <a:effectLst/>
        </p:spPr>
        <p:txBody>
          <a:bodyPr wrap="none" anchor="ctr">
            <a:spAutoFit/>
          </a:bodyPr>
          <a:lstStyle/>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ARE WE IN FOR A WINTER OF DISCONTENT?</a:t>
            </a:r>
            <a:endParaRPr lang="en-GB" sz="2400" dirty="0">
              <a:solidFill>
                <a:schemeClr val="tx2">
                  <a:lumMod val="75000"/>
                </a:schemeClr>
              </a:solidFill>
              <a:effectLst>
                <a:glow rad="63500">
                  <a:schemeClr val="accent5">
                    <a:satMod val="175000"/>
                    <a:alpha val="40000"/>
                  </a:schemeClr>
                </a:glow>
              </a:effectLst>
              <a:latin typeface="Arial" pitchFamily="34" charset="0"/>
              <a:cs typeface="Arial" pitchFamily="34" charset="0"/>
            </a:endParaRPr>
          </a:p>
          <a:p>
            <a:pPr eaLnBrk="0" hangingPunct="0">
              <a:defRPr/>
            </a:pPr>
            <a:endParaRPr lang="en-GB" dirty="0">
              <a:solidFill>
                <a:schemeClr val="tx2">
                  <a:lumMod val="60000"/>
                  <a:lumOff val="40000"/>
                </a:schemeClr>
              </a:solidFill>
              <a:effectLst>
                <a:glow rad="63500">
                  <a:schemeClr val="accent5">
                    <a:satMod val="175000"/>
                    <a:alpha val="40000"/>
                  </a:schemeClr>
                </a:glow>
              </a:effectLst>
              <a:latin typeface="Arial" pitchFamily="34" charset="0"/>
              <a:cs typeface="Arial" pitchFamily="34" charset="0"/>
            </a:endParaRPr>
          </a:p>
        </p:txBody>
      </p:sp>
      <p:sp>
        <p:nvSpPr>
          <p:cNvPr id="15369" name="Rectangle 9"/>
          <p:cNvSpPr>
            <a:spLocks noChangeArrowheads="1"/>
          </p:cNvSpPr>
          <p:nvPr/>
        </p:nvSpPr>
        <p:spPr bwMode="auto">
          <a:xfrm>
            <a:off x="539750" y="5732463"/>
            <a:ext cx="8712200" cy="862012"/>
          </a:xfrm>
          <a:prstGeom prst="rect">
            <a:avLst/>
          </a:prstGeom>
          <a:noFill/>
          <a:ln w="9525">
            <a:noFill/>
            <a:miter lim="800000"/>
            <a:headEnd/>
            <a:tailEnd/>
          </a:ln>
          <a:effectLst/>
        </p:spPr>
        <p:txBody>
          <a:bodyPr wrap="none" anchor="ctr">
            <a:spAutoFit/>
          </a:bodyPr>
          <a:lstStyle/>
          <a:p>
            <a:pPr>
              <a:defRPr/>
            </a:pPr>
            <a:endParaRPr lang="en-GB" sz="1400" i="1" dirty="0">
              <a:solidFill>
                <a:srgbClr val="00B0F0"/>
              </a:solidFill>
              <a:latin typeface="Arial" pitchFamily="34" charset="0"/>
              <a:ea typeface="Calibri" pitchFamily="34" charset="0"/>
              <a:cs typeface="Times New Roman" pitchFamily="18" charset="0"/>
            </a:endParaRPr>
          </a:p>
          <a:p>
            <a:pPr eaLnBrk="0" hangingPunct="0">
              <a:defRPr/>
            </a:pPr>
            <a:r>
              <a:rPr lang="en-GB" b="1" i="1" dirty="0">
                <a:solidFill>
                  <a:schemeClr val="tx2">
                    <a:lumMod val="60000"/>
                    <a:lumOff val="40000"/>
                  </a:schemeClr>
                </a:solidFill>
                <a:latin typeface="Arial" pitchFamily="34" charset="0"/>
                <a:ea typeface="Calibri" pitchFamily="34" charset="0"/>
                <a:cs typeface="Times New Roman" pitchFamily="18" charset="0"/>
              </a:rPr>
              <a:t>Harmony in Health looks at the whole problem and provides a whole solution</a:t>
            </a:r>
            <a:r>
              <a:rPr lang="en-GB" i="1" dirty="0">
                <a:solidFill>
                  <a:schemeClr val="tx2">
                    <a:lumMod val="60000"/>
                    <a:lumOff val="40000"/>
                  </a:schemeClr>
                </a:solidFill>
                <a:latin typeface="Arial" pitchFamily="34" charset="0"/>
                <a:ea typeface="Calibri" pitchFamily="34" charset="0"/>
                <a:cs typeface="Times New Roman" pitchFamily="18" charset="0"/>
              </a:rPr>
              <a:t>:</a:t>
            </a:r>
            <a:endParaRPr lang="en-GB" dirty="0">
              <a:solidFill>
                <a:schemeClr val="tx2">
                  <a:lumMod val="60000"/>
                  <a:lumOff val="40000"/>
                </a:schemeClr>
              </a:solidFill>
              <a:latin typeface="Arial" pitchFamily="34" charset="0"/>
              <a:cs typeface="Arial" pitchFamily="34" charset="0"/>
            </a:endParaRPr>
          </a:p>
          <a:p>
            <a:pPr eaLnBrk="0" hangingPunct="0">
              <a:defRPr/>
            </a:pPr>
            <a:endParaRPr lang="en-GB" dirty="0">
              <a:latin typeface="Arial" pitchFamily="34" charset="0"/>
              <a:cs typeface="Arial" pitchFamily="34" charset="0"/>
            </a:endParaRPr>
          </a:p>
        </p:txBody>
      </p:sp>
      <p:sp>
        <p:nvSpPr>
          <p:cNvPr id="15371" name="Rectangle 11"/>
          <p:cNvSpPr>
            <a:spLocks noChangeArrowheads="1"/>
          </p:cNvSpPr>
          <p:nvPr/>
        </p:nvSpPr>
        <p:spPr bwMode="auto">
          <a:xfrm>
            <a:off x="684213" y="2781300"/>
            <a:ext cx="6608762" cy="2462213"/>
          </a:xfrm>
          <a:prstGeom prst="rect">
            <a:avLst/>
          </a:prstGeom>
          <a:noFill/>
          <a:ln w="9525">
            <a:noFill/>
            <a:miter lim="800000"/>
            <a:headEnd/>
            <a:tailEnd/>
          </a:ln>
          <a:effectLst/>
        </p:spPr>
        <p:txBody>
          <a:bodyPr wrap="none" anchor="ctr">
            <a:spAutoFit/>
          </a:bodyPr>
          <a:lstStyle/>
          <a:p>
            <a:pPr>
              <a:defRPr/>
            </a:pPr>
            <a:endParaRPr lang="en-GB" sz="1400" i="1" dirty="0">
              <a:solidFill>
                <a:srgbClr val="00B0F0"/>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Expectations to reality</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Demands, Loss and Control &amp; Mind/Body Connection</a:t>
            </a:r>
          </a:p>
          <a:p>
            <a:pPr marL="342900" indent="-342900" eaLnBrk="0" hangingPunct="0">
              <a:spcBef>
                <a:spcPts val="600"/>
              </a:spcBef>
              <a:spcAft>
                <a:spcPts val="600"/>
              </a:spcAft>
              <a:buFont typeface="Wingdings" charset="2"/>
              <a:buChar char="§"/>
              <a:defRPr/>
            </a:pPr>
            <a:r>
              <a:rPr lang="en-GB" sz="2000" b="1" i="1" dirty="0">
                <a:solidFill>
                  <a:srgbClr val="800000"/>
                </a:solidFill>
                <a:latin typeface="Arial" pitchFamily="34" charset="0"/>
                <a:ea typeface="Calibri" pitchFamily="34" charset="0"/>
                <a:cs typeface="Times New Roman" pitchFamily="18" charset="0"/>
              </a:rPr>
              <a:t>Emotional Resilience &amp; Personal Performance</a:t>
            </a:r>
          </a:p>
          <a:p>
            <a:pPr marL="342900" indent="-342900" eaLnBrk="0" hangingPunct="0">
              <a:spcBef>
                <a:spcPts val="600"/>
              </a:spcBef>
              <a:spcAft>
                <a:spcPts val="600"/>
              </a:spcAft>
              <a:buFont typeface="Wingdings" charset="2"/>
              <a:buChar char="§"/>
              <a:defRPr/>
            </a:pPr>
            <a:r>
              <a:rPr lang="en-GB" sz="2000" b="1" i="1" dirty="0">
                <a:solidFill>
                  <a:srgbClr val="800000"/>
                </a:solidFill>
                <a:latin typeface="Arial" pitchFamily="34" charset="0"/>
                <a:ea typeface="Calibri" pitchFamily="34" charset="0"/>
                <a:cs typeface="Times New Roman" pitchFamily="18" charset="0"/>
              </a:rPr>
              <a:t>Tiredness,  lack of vitality &amp; energy depletion</a:t>
            </a:r>
            <a:endParaRPr lang="en-GB" sz="2000" b="1" dirty="0">
              <a:solidFill>
                <a:srgbClr val="800000"/>
              </a:solidFill>
              <a:latin typeface="Arial" pitchFamily="34" charset="0"/>
              <a:cs typeface="Arial" pitchFamily="34"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44000" cy="134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chemeClr val="bg1"/>
                </a:solidFill>
              </a:ln>
            </a:endParaRPr>
          </a:p>
        </p:txBody>
      </p:sp>
      <p:pic>
        <p:nvPicPr>
          <p:cNvPr id="29698" name="Picture 6" descr="C:\Users\helena\AppData\Local\Microsoft\Windows\Temporary Internet Files\Content.IE5\2X8VUE5U\MC900438477[1].jpg"/>
          <p:cNvPicPr>
            <a:picLocks noChangeArrowheads="1"/>
          </p:cNvPicPr>
          <p:nvPr/>
        </p:nvPicPr>
        <p:blipFill>
          <a:blip r:embed="rId3"/>
          <a:srcRect/>
          <a:stretch>
            <a:fillRect/>
          </a:stretch>
        </p:blipFill>
        <p:spPr bwMode="auto">
          <a:xfrm>
            <a:off x="0" y="0"/>
            <a:ext cx="9144000" cy="6570663"/>
          </a:xfrm>
          <a:prstGeom prst="rect">
            <a:avLst/>
          </a:prstGeom>
          <a:noFill/>
          <a:ln w="9525">
            <a:noFill/>
            <a:miter lim="800000"/>
            <a:headEnd/>
            <a:tailEnd/>
          </a:ln>
        </p:spPr>
      </p:pic>
      <p:pic>
        <p:nvPicPr>
          <p:cNvPr id="15363" name="Picture 1"/>
          <p:cNvPicPr>
            <a:picLocks noChangeAspect="1" noChangeArrowheads="1"/>
          </p:cNvPicPr>
          <p:nvPr/>
        </p:nvPicPr>
        <p:blipFill>
          <a:blip r:embed="rId4"/>
          <a:srcRect/>
          <a:stretch>
            <a:fillRect/>
          </a:stretch>
        </p:blipFill>
        <p:spPr bwMode="auto">
          <a:xfrm>
            <a:off x="2700338" y="0"/>
            <a:ext cx="3705225" cy="1295400"/>
          </a:xfrm>
          <a:prstGeom prst="rect">
            <a:avLst/>
          </a:prstGeom>
          <a:solidFill>
            <a:schemeClr val="accent1">
              <a:lumMod val="20000"/>
              <a:lumOff val="80000"/>
            </a:schemeClr>
          </a:solidFill>
          <a:ln w="9525">
            <a:noFill/>
            <a:miter lim="800000"/>
            <a:headEnd/>
            <a:tailEnd/>
          </a:ln>
        </p:spPr>
      </p:pic>
      <p:sp>
        <p:nvSpPr>
          <p:cNvPr id="15367" name="Rectangle 7"/>
          <p:cNvSpPr>
            <a:spLocks noChangeArrowheads="1"/>
          </p:cNvSpPr>
          <p:nvPr/>
        </p:nvSpPr>
        <p:spPr bwMode="auto">
          <a:xfrm>
            <a:off x="539553" y="1357318"/>
            <a:ext cx="8208912" cy="830997"/>
          </a:xfrm>
          <a:prstGeom prst="rect">
            <a:avLst/>
          </a:prstGeom>
          <a:noFill/>
          <a:ln w="9525">
            <a:noFill/>
            <a:miter lim="800000"/>
            <a:headEnd/>
            <a:tailEnd/>
          </a:ln>
          <a:effectLst/>
        </p:spPr>
        <p:txBody>
          <a:bodyPr anchor="ctr">
            <a:spAutoFit/>
          </a:bodyPr>
          <a:lstStyle/>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EMOTIONAL RESILIENCE &amp; PERSONAL PERFORMANCE</a:t>
            </a:r>
            <a:endParaRPr lang="en-GB" dirty="0">
              <a:solidFill>
                <a:schemeClr val="tx2">
                  <a:lumMod val="60000"/>
                  <a:lumOff val="40000"/>
                </a:schemeClr>
              </a:solidFill>
              <a:effectLst>
                <a:glow rad="63500">
                  <a:schemeClr val="accent5">
                    <a:satMod val="175000"/>
                    <a:alpha val="40000"/>
                  </a:schemeClr>
                </a:glow>
              </a:effectLst>
              <a:latin typeface="Arial" pitchFamily="34" charset="0"/>
              <a:cs typeface="Arial" pitchFamily="34" charset="0"/>
            </a:endParaRPr>
          </a:p>
        </p:txBody>
      </p:sp>
      <p:sp>
        <p:nvSpPr>
          <p:cNvPr id="29701" name="Rectangle 11"/>
          <p:cNvSpPr>
            <a:spLocks noChangeArrowheads="1"/>
          </p:cNvSpPr>
          <p:nvPr/>
        </p:nvSpPr>
        <p:spPr bwMode="auto">
          <a:xfrm>
            <a:off x="-3565525" y="5349875"/>
            <a:ext cx="2665412" cy="307975"/>
          </a:xfrm>
          <a:prstGeom prst="rect">
            <a:avLst/>
          </a:prstGeom>
          <a:noFill/>
          <a:ln w="9525">
            <a:noFill/>
            <a:miter lim="800000"/>
            <a:headEnd/>
            <a:tailEnd/>
          </a:ln>
        </p:spPr>
        <p:txBody>
          <a:bodyPr anchor="ctr">
            <a:spAutoFit/>
          </a:bodyPr>
          <a:lstStyle/>
          <a:p>
            <a:r>
              <a:rPr lang="en-GB" sz="1400" i="1">
                <a:solidFill>
                  <a:srgbClr val="00B0F0"/>
                </a:solidFill>
                <a:ea typeface="Calibri" pitchFamily="34" charset="0"/>
                <a:cs typeface="Times New Roman" pitchFamily="18" charset="0"/>
              </a:rPr>
              <a:t>Emotional Resilience</a:t>
            </a:r>
          </a:p>
        </p:txBody>
      </p:sp>
      <p:sp>
        <p:nvSpPr>
          <p:cNvPr id="29702" name="Rectangle 2"/>
          <p:cNvSpPr>
            <a:spLocks/>
          </p:cNvSpPr>
          <p:nvPr/>
        </p:nvSpPr>
        <p:spPr bwMode="auto">
          <a:xfrm>
            <a:off x="6875463" y="2708275"/>
            <a:ext cx="1816100" cy="1447800"/>
          </a:xfrm>
          <a:prstGeom prst="rect">
            <a:avLst/>
          </a:prstGeom>
          <a:noFill/>
          <a:ln w="9525">
            <a:noFill/>
            <a:miter lim="800000"/>
            <a:headEnd/>
            <a:tailEnd/>
          </a:ln>
        </p:spPr>
        <p:txBody>
          <a:bodyPr lIns="0" tIns="0" rIns="0" bIns="0"/>
          <a:lstStyle/>
          <a:p>
            <a:r>
              <a:rPr lang="en-US" sz="1200" b="1">
                <a:solidFill>
                  <a:srgbClr val="000000"/>
                </a:solidFill>
                <a:latin typeface="Helvetica" pitchFamily="34" charset="0"/>
                <a:ea typeface="ÉqÉâÉMÉmäpÉS Pro W3"/>
                <a:cs typeface="ÉqÉâÉMÉmäpÉS Pro W3"/>
              </a:rPr>
              <a:t>OUTER WORLD</a:t>
            </a:r>
            <a:endParaRPr lang="en-US" sz="1200">
              <a:solidFill>
                <a:srgbClr val="000000"/>
              </a:solidFill>
              <a:latin typeface="Times New Roman" pitchFamily="18" charset="0"/>
              <a:ea typeface="ÉqÉâÉMÉmäpÉS Pro W3"/>
              <a:cs typeface="ÉqÉâÉMÉmäpÉS Pro W3"/>
            </a:endParaRPr>
          </a:p>
          <a:p>
            <a:r>
              <a:rPr lang="en-US" sz="1200">
                <a:solidFill>
                  <a:srgbClr val="000000"/>
                </a:solidFill>
                <a:latin typeface="Helvetica" pitchFamily="34" charset="0"/>
                <a:ea typeface="ÉqÉâÉMÉmäpÉS Pro W3"/>
                <a:cs typeface="ÉqÉâÉMÉmäpÉS Pro W3"/>
              </a:rPr>
              <a:t>Align with your full</a:t>
            </a:r>
          </a:p>
          <a:p>
            <a:r>
              <a:rPr lang="en-US" sz="1200">
                <a:solidFill>
                  <a:srgbClr val="000000"/>
                </a:solidFill>
                <a:latin typeface="Helvetica" pitchFamily="34" charset="0"/>
                <a:ea typeface="ÉqÉâÉMÉmäpÉS Pro W3"/>
                <a:cs typeface="ÉqÉâÉMÉmäpÉS Pro W3"/>
              </a:rPr>
              <a:t>potential - coming into personal power.  Who am I really? What makes my heart sing?</a:t>
            </a:r>
            <a:endParaRPr lang="en-US" sz="2400">
              <a:ea typeface="ＭＳ Ｐゴシック" pitchFamily="34" charset="-128"/>
            </a:endParaRPr>
          </a:p>
        </p:txBody>
      </p:sp>
      <p:sp>
        <p:nvSpPr>
          <p:cNvPr id="29703" name="Rectangle 9"/>
          <p:cNvSpPr>
            <a:spLocks noChangeArrowheads="1"/>
          </p:cNvSpPr>
          <p:nvPr/>
        </p:nvSpPr>
        <p:spPr bwMode="auto">
          <a:xfrm>
            <a:off x="539750" y="2035175"/>
            <a:ext cx="3600450" cy="646113"/>
          </a:xfrm>
          <a:prstGeom prst="rect">
            <a:avLst/>
          </a:prstGeom>
          <a:noFill/>
          <a:ln w="9525">
            <a:noFill/>
            <a:miter lim="800000"/>
            <a:headEnd/>
            <a:tailEnd/>
          </a:ln>
        </p:spPr>
        <p:txBody>
          <a:bodyPr anchor="ctr">
            <a:spAutoFit/>
          </a:bodyPr>
          <a:lstStyle/>
          <a:p>
            <a:pPr eaLnBrk="0" hangingPunct="0"/>
            <a:r>
              <a:rPr lang="en-GB" sz="1200" i="1">
                <a:latin typeface="Helvetica" pitchFamily="34" charset="0"/>
                <a:ea typeface="Calibri" pitchFamily="34" charset="0"/>
                <a:cs typeface="Helvetica" pitchFamily="34" charset="0"/>
              </a:rPr>
              <a:t>Managing change within yourself</a:t>
            </a:r>
          </a:p>
          <a:p>
            <a:pPr eaLnBrk="0" hangingPunct="0"/>
            <a:r>
              <a:rPr lang="en-GB" sz="1200" i="1">
                <a:latin typeface="Helvetica" pitchFamily="34" charset="0"/>
                <a:ea typeface="Calibri" pitchFamily="34" charset="0"/>
                <a:cs typeface="Helvetica" pitchFamily="34" charset="0"/>
              </a:rPr>
              <a:t>Ideally staying 50% in your Foundation Zone continuously strengthening your skills</a:t>
            </a:r>
          </a:p>
        </p:txBody>
      </p:sp>
      <p:sp>
        <p:nvSpPr>
          <p:cNvPr id="3" name="Oval 14"/>
          <p:cNvSpPr>
            <a:spLocks/>
          </p:cNvSpPr>
          <p:nvPr/>
        </p:nvSpPr>
        <p:spPr bwMode="auto">
          <a:xfrm>
            <a:off x="468313" y="2924175"/>
            <a:ext cx="2303462" cy="1584325"/>
          </a:xfrm>
          <a:prstGeom prst="ellipse">
            <a:avLst/>
          </a:prstGeom>
          <a:solidFill>
            <a:srgbClr val="6666FF"/>
          </a:solidFill>
          <a:ln w="12700">
            <a:solidFill>
              <a:srgbClr val="6666FF"/>
            </a:solidFill>
            <a:miter lim="800000"/>
            <a:headEnd/>
            <a:tailEnd/>
          </a:ln>
          <a:effectLst>
            <a:outerShdw blurRad="127000" dist="76201" dir="2700000" algn="ctr" rotWithShape="0">
              <a:srgbClr val="000000">
                <a:alpha val="75000"/>
              </a:srgbClr>
            </a:outerShdw>
          </a:effectLst>
        </p:spPr>
        <p:txBody>
          <a:bodyPr lIns="101600" tIns="101600" rIns="101600" bIns="101600"/>
          <a:lstStyle/>
          <a:p>
            <a:pPr>
              <a:defRPr/>
            </a:pPr>
            <a:endParaRPr lang="en-US" sz="2400">
              <a:ea typeface="ＭＳ Ｐゴシック" charset="0"/>
              <a:cs typeface="+mn-cs"/>
            </a:endParaRPr>
          </a:p>
        </p:txBody>
      </p:sp>
      <p:sp>
        <p:nvSpPr>
          <p:cNvPr id="29705" name="Rectangle 15"/>
          <p:cNvSpPr>
            <a:spLocks/>
          </p:cNvSpPr>
          <p:nvPr/>
        </p:nvSpPr>
        <p:spPr bwMode="auto">
          <a:xfrm>
            <a:off x="755650" y="2997200"/>
            <a:ext cx="2374900" cy="1625600"/>
          </a:xfrm>
          <a:prstGeom prst="rect">
            <a:avLst/>
          </a:prstGeom>
          <a:noFill/>
          <a:ln w="9525">
            <a:noFill/>
            <a:miter lim="800000"/>
            <a:headEnd/>
            <a:tailEnd/>
          </a:ln>
        </p:spPr>
        <p:txBody>
          <a:bodyPr lIns="0" tIns="0" rIns="0" bIns="0"/>
          <a:lstStyle/>
          <a:p>
            <a:endParaRPr lang="en-US" sz="1200">
              <a:solidFill>
                <a:srgbClr val="000000"/>
              </a:solidFill>
              <a:latin typeface="Times New Roman" pitchFamily="18" charset="0"/>
              <a:ea typeface="ÉqÉâÉMÉmäpÉS Pro W3"/>
              <a:cs typeface="ÉqÉâÉMÉmäpÉS Pro W3"/>
            </a:endParaRPr>
          </a:p>
          <a:p>
            <a:r>
              <a:rPr lang="en-US" sz="1200">
                <a:solidFill>
                  <a:srgbClr val="000000"/>
                </a:solidFill>
                <a:latin typeface="Helvetica" pitchFamily="34" charset="0"/>
                <a:ea typeface="ÉqÉâÉMÉmäpÉS Pro W3"/>
                <a:cs typeface="ÉqÉâÉMÉmäpÉS Pro W3"/>
              </a:rPr>
              <a:t>    </a:t>
            </a:r>
            <a:r>
              <a:rPr lang="en-US" sz="1200" b="1">
                <a:solidFill>
                  <a:srgbClr val="000000"/>
                </a:solidFill>
                <a:latin typeface="Helvetica" pitchFamily="34" charset="0"/>
                <a:ea typeface="ÉqÉâÉMÉmäpÉS Pro W3"/>
                <a:cs typeface="ÉqÉâÉMÉmäpÉS Pro W3"/>
              </a:rPr>
              <a:t>INNER WORLD Inner Resource and Foundation.</a:t>
            </a:r>
            <a:r>
              <a:rPr lang="en-US" sz="1200">
                <a:solidFill>
                  <a:srgbClr val="000000"/>
                </a:solidFill>
                <a:latin typeface="Helvetica" pitchFamily="34" charset="0"/>
                <a:ea typeface="ÉqÉâÉMÉmäpÉS Pro W3"/>
                <a:cs typeface="ÉqÉâÉMÉmäpÉS Pro W3"/>
              </a:rPr>
              <a:t>           Wellbeing, Life Skills. The </a:t>
            </a:r>
          </a:p>
          <a:p>
            <a:r>
              <a:rPr lang="en-US" sz="1200">
                <a:solidFill>
                  <a:srgbClr val="000000"/>
                </a:solidFill>
                <a:latin typeface="Helvetica" pitchFamily="34" charset="0"/>
                <a:ea typeface="ÉqÉâÉMÉmäpÉS Pro W3"/>
                <a:cs typeface="ÉqÉâÉMÉmäpÉS Pro W3"/>
              </a:rPr>
              <a:t>Four I</a:t>
            </a:r>
            <a:r>
              <a:rPr lang="en-US" altLang="en-US" sz="1200">
                <a:solidFill>
                  <a:srgbClr val="000000"/>
                </a:solidFill>
                <a:latin typeface="Helvetica" pitchFamily="34" charset="0"/>
                <a:ea typeface="ÉqÉâÉMÉmäpÉS Pro W3"/>
                <a:cs typeface="ÉqÉâÉMÉmäpÉS Pro W3"/>
              </a:rPr>
              <a:t>’</a:t>
            </a:r>
            <a:r>
              <a:rPr lang="en-US" sz="1200">
                <a:solidFill>
                  <a:srgbClr val="000000"/>
                </a:solidFill>
                <a:latin typeface="Helvetica" pitchFamily="34" charset="0"/>
                <a:ea typeface="ÉqÉâÉMÉmäpÉS Pro W3"/>
                <a:cs typeface="ÉqÉâÉMÉmäpÉS Pro W3"/>
              </a:rPr>
              <a:t>s. Goals and dreams. Consistency and </a:t>
            </a:r>
          </a:p>
          <a:p>
            <a:r>
              <a:rPr lang="en-US" sz="1200">
                <a:solidFill>
                  <a:srgbClr val="000000"/>
                </a:solidFill>
                <a:latin typeface="Helvetica" pitchFamily="34" charset="0"/>
                <a:ea typeface="ÉqÉâÉMÉmäpÉS Pro W3"/>
                <a:cs typeface="ÉqÉâÉMÉmäpÉS Pro W3"/>
              </a:rPr>
              <a:t>performance.</a:t>
            </a:r>
          </a:p>
          <a:p>
            <a:r>
              <a:rPr lang="en-US" sz="1200">
                <a:solidFill>
                  <a:srgbClr val="000000"/>
                </a:solidFill>
                <a:latin typeface="Helvetica" pitchFamily="34" charset="0"/>
                <a:ea typeface="ÉqÉâÉMÉmäpÉS Pro W3"/>
                <a:cs typeface="ÉqÉâÉMÉmäpÉS Pro W3"/>
              </a:rPr>
              <a:t>     </a:t>
            </a:r>
            <a:endParaRPr lang="en-US" sz="2400">
              <a:ea typeface="ＭＳ Ｐゴシック" pitchFamily="34" charset="-128"/>
            </a:endParaRPr>
          </a:p>
        </p:txBody>
      </p:sp>
      <p:sp>
        <p:nvSpPr>
          <p:cNvPr id="29706" name="Oval 16"/>
          <p:cNvSpPr>
            <a:spLocks/>
          </p:cNvSpPr>
          <p:nvPr/>
        </p:nvSpPr>
        <p:spPr bwMode="auto">
          <a:xfrm>
            <a:off x="5219700" y="4292600"/>
            <a:ext cx="2376488" cy="1657350"/>
          </a:xfrm>
          <a:prstGeom prst="ellipse">
            <a:avLst/>
          </a:prstGeom>
          <a:gradFill rotWithShape="0">
            <a:gsLst>
              <a:gs pos="0">
                <a:srgbClr val="FF0080"/>
              </a:gs>
              <a:gs pos="100000">
                <a:srgbClr val="464658"/>
              </a:gs>
            </a:gsLst>
            <a:lin ang="0"/>
          </a:gradFill>
          <a:ln w="12700">
            <a:solidFill>
              <a:srgbClr val="FF6666"/>
            </a:solidFill>
            <a:miter lim="800000"/>
            <a:headEnd/>
            <a:tailEnd/>
          </a:ln>
        </p:spPr>
        <p:txBody>
          <a:bodyPr lIns="101600" tIns="101600" rIns="101600" bIns="101600"/>
          <a:lstStyle/>
          <a:p>
            <a:endParaRPr lang="en-GB" sz="2400">
              <a:ea typeface="ＭＳ Ｐゴシック" pitchFamily="34" charset="-128"/>
            </a:endParaRPr>
          </a:p>
        </p:txBody>
      </p:sp>
      <p:sp>
        <p:nvSpPr>
          <p:cNvPr id="29707" name="Rectangle 3"/>
          <p:cNvSpPr>
            <a:spLocks/>
          </p:cNvSpPr>
          <p:nvPr/>
        </p:nvSpPr>
        <p:spPr bwMode="auto">
          <a:xfrm>
            <a:off x="5508625" y="4652963"/>
            <a:ext cx="1800225" cy="936625"/>
          </a:xfrm>
          <a:prstGeom prst="rect">
            <a:avLst/>
          </a:prstGeom>
          <a:noFill/>
          <a:ln w="9525">
            <a:noFill/>
            <a:miter lim="800000"/>
            <a:headEnd/>
            <a:tailEnd/>
          </a:ln>
        </p:spPr>
        <p:txBody>
          <a:bodyPr lIns="0" tIns="0" rIns="0" bIns="0"/>
          <a:lstStyle/>
          <a:p>
            <a:r>
              <a:rPr lang="en-US" sz="1200">
                <a:solidFill>
                  <a:srgbClr val="000000"/>
                </a:solidFill>
                <a:latin typeface="Helvetica" pitchFamily="34" charset="0"/>
                <a:ea typeface="ÉqÉâÉMÉmäpÉS Pro W3"/>
                <a:cs typeface="ÉqÉâÉMÉmäpÉS Pro W3"/>
              </a:rPr>
              <a:t>     </a:t>
            </a:r>
            <a:r>
              <a:rPr lang="en-US" sz="1200" b="1">
                <a:solidFill>
                  <a:srgbClr val="000000"/>
                </a:solidFill>
                <a:latin typeface="Helvetica" pitchFamily="34" charset="0"/>
                <a:ea typeface="ÉqÉâÉMÉmäpÉS Pro W3"/>
                <a:cs typeface="ÉqÉâÉMÉmäpÉS Pro W3"/>
              </a:rPr>
              <a:t> PANIC ZONE</a:t>
            </a:r>
            <a:endParaRPr lang="en-US" sz="1200">
              <a:solidFill>
                <a:srgbClr val="000000"/>
              </a:solidFill>
              <a:latin typeface="Times New Roman" pitchFamily="18" charset="0"/>
              <a:ea typeface="ÉqÉâÉMÉmäpÉS Pro W3"/>
              <a:cs typeface="ÉqÉâÉMÉmäpÉS Pro W3"/>
            </a:endParaRPr>
          </a:p>
          <a:p>
            <a:r>
              <a:rPr lang="en-US" sz="1200">
                <a:solidFill>
                  <a:srgbClr val="000000"/>
                </a:solidFill>
                <a:latin typeface="Helvetica" pitchFamily="34" charset="0"/>
                <a:ea typeface="ÉqÉâÉMÉmäpÉS Pro W3"/>
                <a:cs typeface="ÉqÉâÉMÉmäpÉS Pro W3"/>
              </a:rPr>
              <a:t>out of  control – place of trauma, mid life crisis, lack of  life skills &amp; inner world   </a:t>
            </a:r>
          </a:p>
          <a:p>
            <a:r>
              <a:rPr lang="en-US" sz="1200">
                <a:solidFill>
                  <a:srgbClr val="000000"/>
                </a:solidFill>
                <a:latin typeface="Helvetica" pitchFamily="34" charset="0"/>
                <a:ea typeface="ÉqÉâÉMÉmäpÉS Pro W3"/>
                <a:cs typeface="ÉqÉâÉMÉmäpÉS Pro W3"/>
              </a:rPr>
              <a:t>resources                       </a:t>
            </a:r>
          </a:p>
          <a:p>
            <a:r>
              <a:rPr lang="en-US" sz="1200">
                <a:solidFill>
                  <a:srgbClr val="000000"/>
                </a:solidFill>
                <a:latin typeface="Helvetica" pitchFamily="34" charset="0"/>
                <a:ea typeface="ÉqÉâÉMÉmäpÉS Pro W3"/>
                <a:cs typeface="ÉqÉâÉMÉmäpÉS Pro W3"/>
              </a:rPr>
              <a:t>                 </a:t>
            </a:r>
          </a:p>
          <a:p>
            <a:endParaRPr lang="en-US" sz="1200">
              <a:solidFill>
                <a:srgbClr val="000000"/>
              </a:solidFill>
              <a:latin typeface="Helvetica" pitchFamily="34" charset="0"/>
              <a:ea typeface="ÉqÉâÉMÉmäpÉS Pro W3"/>
              <a:cs typeface="ÉqÉâÉMÉmäpÉS Pro W3"/>
            </a:endParaRPr>
          </a:p>
          <a:p>
            <a:endParaRPr lang="en-US" sz="2400">
              <a:ea typeface="ＭＳ Ｐゴシック" pitchFamily="34" charset="-128"/>
            </a:endParaRPr>
          </a:p>
        </p:txBody>
      </p:sp>
      <p:sp>
        <p:nvSpPr>
          <p:cNvPr id="9" name="Oval 17"/>
          <p:cNvSpPr>
            <a:spLocks/>
          </p:cNvSpPr>
          <p:nvPr/>
        </p:nvSpPr>
        <p:spPr bwMode="auto">
          <a:xfrm>
            <a:off x="3924300" y="2133600"/>
            <a:ext cx="2501900" cy="1701800"/>
          </a:xfrm>
          <a:prstGeom prst="ellipse">
            <a:avLst/>
          </a:prstGeom>
          <a:gradFill rotWithShape="0">
            <a:gsLst>
              <a:gs pos="0">
                <a:srgbClr val="68A22F"/>
              </a:gs>
              <a:gs pos="100000">
                <a:srgbClr val="464658"/>
              </a:gs>
            </a:gsLst>
            <a:lin ang="18900000"/>
          </a:gradFill>
          <a:ln w="12700">
            <a:solidFill>
              <a:srgbClr val="FF6666"/>
            </a:solidFill>
            <a:miter lim="800000"/>
            <a:headEnd/>
            <a:tailEnd/>
          </a:ln>
          <a:effectLst>
            <a:outerShdw blurRad="127000" dist="76199" dir="2279997" algn="ctr" rotWithShape="0">
              <a:srgbClr val="000000">
                <a:alpha val="75000"/>
              </a:srgbClr>
            </a:outerShdw>
          </a:effectLst>
        </p:spPr>
        <p:txBody>
          <a:bodyPr lIns="101600" tIns="101600" rIns="101600" bIns="101600"/>
          <a:lstStyle/>
          <a:p>
            <a:pPr>
              <a:defRPr/>
            </a:pPr>
            <a:r>
              <a:rPr lang="en-US" sz="1200" b="1" dirty="0">
                <a:solidFill>
                  <a:srgbClr val="000000"/>
                </a:solidFill>
                <a:latin typeface="Helvetica" charset="0"/>
                <a:ea typeface="ÉqÉâÉMÉmäpÉS Pro W3" charset="0"/>
                <a:cs typeface="+mn-cs"/>
              </a:rPr>
              <a:t>Explore </a:t>
            </a:r>
          </a:p>
          <a:p>
            <a:pPr>
              <a:defRPr/>
            </a:pPr>
            <a:r>
              <a:rPr lang="en-US" sz="1200" b="1" dirty="0">
                <a:solidFill>
                  <a:srgbClr val="000000"/>
                </a:solidFill>
                <a:latin typeface="Helvetica" charset="0"/>
                <a:ea typeface="ÉqÉâÉMÉmäpÉS Pro W3" charset="0"/>
                <a:cs typeface="+mn-cs"/>
              </a:rPr>
              <a:t>My Potential </a:t>
            </a:r>
          </a:p>
          <a:p>
            <a:pPr>
              <a:defRPr/>
            </a:pPr>
            <a:r>
              <a:rPr lang="en-US" sz="1200" dirty="0">
                <a:solidFill>
                  <a:srgbClr val="000000"/>
                </a:solidFill>
                <a:latin typeface="Helvetica" charset="0"/>
                <a:ea typeface="ÉqÉâÉMÉmäpÉS Pro W3" charset="0"/>
                <a:cs typeface="+mn-cs"/>
              </a:rPr>
              <a:t>When foundation is strong you will </a:t>
            </a:r>
          </a:p>
          <a:p>
            <a:pPr>
              <a:defRPr/>
            </a:pPr>
            <a:r>
              <a:rPr lang="en-US" sz="1200" dirty="0">
                <a:solidFill>
                  <a:srgbClr val="000000"/>
                </a:solidFill>
                <a:latin typeface="Helvetica" charset="0"/>
                <a:ea typeface="ÉqÉâÉMÉmäpÉS Pro W3" charset="0"/>
                <a:cs typeface="+mn-cs"/>
              </a:rPr>
              <a:t>naturally want to</a:t>
            </a:r>
          </a:p>
          <a:p>
            <a:pPr>
              <a:defRPr/>
            </a:pPr>
            <a:r>
              <a:rPr lang="en-US" sz="1200" dirty="0">
                <a:solidFill>
                  <a:srgbClr val="000000"/>
                </a:solidFill>
                <a:latin typeface="Helvetica" charset="0"/>
                <a:ea typeface="ÉqÉâÉMÉmäpÉS Pro W3" charset="0"/>
                <a:cs typeface="+mn-cs"/>
              </a:rPr>
              <a:t>stretch yourself</a:t>
            </a:r>
            <a:endParaRPr lang="en-US" sz="2400" dirty="0">
              <a:ea typeface="ＭＳ Ｐゴシック" charset="0"/>
              <a:cs typeface="+mn-cs"/>
            </a:endParaRPr>
          </a:p>
        </p:txBody>
      </p:sp>
      <p:sp>
        <p:nvSpPr>
          <p:cNvPr id="29709" name="Oval 19"/>
          <p:cNvSpPr>
            <a:spLocks/>
          </p:cNvSpPr>
          <p:nvPr/>
        </p:nvSpPr>
        <p:spPr bwMode="auto">
          <a:xfrm>
            <a:off x="1187450" y="5084763"/>
            <a:ext cx="1054100" cy="1092200"/>
          </a:xfrm>
          <a:prstGeom prst="ellipse">
            <a:avLst/>
          </a:prstGeom>
          <a:gradFill rotWithShape="0">
            <a:gsLst>
              <a:gs pos="0">
                <a:srgbClr val="FFFFFF"/>
              </a:gs>
              <a:gs pos="100000">
                <a:srgbClr val="464658"/>
              </a:gs>
            </a:gsLst>
            <a:lin ang="18900000"/>
          </a:gradFill>
          <a:ln w="12700">
            <a:solidFill>
              <a:srgbClr val="FF6FCF"/>
            </a:solidFill>
            <a:miter lim="800000"/>
            <a:headEnd/>
            <a:tailEnd/>
          </a:ln>
        </p:spPr>
        <p:txBody>
          <a:bodyPr lIns="101600" tIns="101600" rIns="101600" bIns="101600"/>
          <a:lstStyle/>
          <a:p>
            <a:endParaRPr lang="en-GB" sz="2400">
              <a:ea typeface="ＭＳ Ｐゴシック" pitchFamily="34" charset="-128"/>
            </a:endParaRPr>
          </a:p>
        </p:txBody>
      </p:sp>
      <p:sp>
        <p:nvSpPr>
          <p:cNvPr id="29710" name="Rectangle 18"/>
          <p:cNvSpPr>
            <a:spLocks/>
          </p:cNvSpPr>
          <p:nvPr/>
        </p:nvSpPr>
        <p:spPr bwMode="auto">
          <a:xfrm>
            <a:off x="468313" y="5084763"/>
            <a:ext cx="2349500" cy="1041400"/>
          </a:xfrm>
          <a:prstGeom prst="rect">
            <a:avLst/>
          </a:prstGeom>
          <a:noFill/>
          <a:ln w="9525">
            <a:noFill/>
            <a:miter lim="800000"/>
            <a:headEnd/>
            <a:tailEnd/>
          </a:ln>
        </p:spPr>
        <p:txBody>
          <a:bodyPr lIns="0" tIns="0" rIns="0" bIns="0"/>
          <a:lstStyle/>
          <a:p>
            <a:endParaRPr lang="en-US" sz="1200">
              <a:solidFill>
                <a:srgbClr val="000000"/>
              </a:solidFill>
              <a:latin typeface="Times New Roman" pitchFamily="18" charset="0"/>
              <a:ea typeface="ÉqÉâÉMÉmäpÉS Pro W3"/>
              <a:cs typeface="ÉqÉâÉMÉmäpÉS Pro W3"/>
            </a:endParaRPr>
          </a:p>
          <a:p>
            <a:r>
              <a:rPr lang="en-US" sz="1200">
                <a:solidFill>
                  <a:srgbClr val="000000"/>
                </a:solidFill>
                <a:latin typeface="Helvetica" pitchFamily="34" charset="0"/>
                <a:ea typeface="ÉqÉâÉMÉmäpÉS Pro W3"/>
                <a:cs typeface="ÉqÉâÉMÉmäpÉS Pro W3"/>
              </a:rPr>
              <a:t>          </a:t>
            </a:r>
          </a:p>
          <a:p>
            <a:r>
              <a:rPr lang="en-US" sz="1200">
                <a:solidFill>
                  <a:srgbClr val="000000"/>
                </a:solidFill>
                <a:latin typeface="Helvetica" pitchFamily="34" charset="0"/>
                <a:ea typeface="ÉqÉâÉMÉmäpÉS Pro W3"/>
                <a:cs typeface="ÉqÉâÉMÉmäpÉS Pro W3"/>
              </a:rPr>
              <a:t>                       Comfort</a:t>
            </a:r>
          </a:p>
          <a:p>
            <a:r>
              <a:rPr lang="en-US" sz="1200">
                <a:solidFill>
                  <a:srgbClr val="000000"/>
                </a:solidFill>
                <a:latin typeface="Helvetica" pitchFamily="34" charset="0"/>
                <a:ea typeface="ÉqÉâÉMÉmäpÉS Pro W3"/>
                <a:cs typeface="ÉqÉâÉMÉmäpÉS Pro W3"/>
              </a:rPr>
              <a:t>                         Zone</a:t>
            </a:r>
            <a:endParaRPr lang="en-US" sz="2400">
              <a:ea typeface="ＭＳ Ｐゴシック" pitchFamily="34" charset="-128"/>
            </a:endParaRPr>
          </a:p>
        </p:txBody>
      </p:sp>
      <p:sp>
        <p:nvSpPr>
          <p:cNvPr id="29711" name="Rectangle 20"/>
          <p:cNvSpPr>
            <a:spLocks/>
          </p:cNvSpPr>
          <p:nvPr/>
        </p:nvSpPr>
        <p:spPr bwMode="auto">
          <a:xfrm>
            <a:off x="2627313" y="5589588"/>
            <a:ext cx="3060700" cy="660400"/>
          </a:xfrm>
          <a:prstGeom prst="rect">
            <a:avLst/>
          </a:prstGeom>
          <a:noFill/>
          <a:ln w="9525">
            <a:noFill/>
            <a:miter lim="800000"/>
            <a:headEnd/>
            <a:tailEnd/>
          </a:ln>
        </p:spPr>
        <p:txBody>
          <a:bodyPr lIns="0" tIns="0" rIns="0" bIns="0"/>
          <a:lstStyle/>
          <a:p>
            <a:r>
              <a:rPr lang="en-US" sz="1200">
                <a:solidFill>
                  <a:srgbClr val="000000"/>
                </a:solidFill>
                <a:latin typeface="Helvetica" pitchFamily="34" charset="0"/>
                <a:ea typeface="ÉqÉâÉMÉmäpÉS Pro W3"/>
                <a:cs typeface="ÉqÉâÉMÉmäpÉS Pro W3"/>
              </a:rPr>
              <a:t>What pulled me into panic zone? </a:t>
            </a:r>
          </a:p>
          <a:p>
            <a:r>
              <a:rPr lang="en-US" sz="1200">
                <a:solidFill>
                  <a:srgbClr val="000000"/>
                </a:solidFill>
                <a:latin typeface="Helvetica" pitchFamily="34" charset="0"/>
                <a:ea typeface="ÉqÉâÉMÉmäpÉS Pro W3"/>
                <a:cs typeface="ÉqÉâÉMÉmäpÉS Pro W3"/>
              </a:rPr>
              <a:t>Reflect on inner resource and strengthen foundation.</a:t>
            </a:r>
            <a:endParaRPr lang="en-US" sz="2400">
              <a:ea typeface="ＭＳ Ｐゴシック" pitchFamily="34" charset="-128"/>
            </a:endParaRPr>
          </a:p>
        </p:txBody>
      </p:sp>
      <p:sp>
        <p:nvSpPr>
          <p:cNvPr id="29712" name="Line 23"/>
          <p:cNvSpPr>
            <a:spLocks noChangeShapeType="1"/>
          </p:cNvSpPr>
          <p:nvPr/>
        </p:nvSpPr>
        <p:spPr bwMode="auto">
          <a:xfrm flipH="1">
            <a:off x="2195513" y="5445125"/>
            <a:ext cx="3097212" cy="0"/>
          </a:xfrm>
          <a:prstGeom prst="line">
            <a:avLst/>
          </a:prstGeom>
          <a:noFill/>
          <a:ln w="25400">
            <a:solidFill>
              <a:srgbClr val="000000"/>
            </a:solidFill>
            <a:miter lim="800000"/>
            <a:headEnd type="stealth" w="med" len="med"/>
            <a:tailEnd/>
          </a:ln>
        </p:spPr>
        <p:txBody>
          <a:bodyPr lIns="0" tIns="0" rIns="0" bIns="0"/>
          <a:lstStyle/>
          <a:p>
            <a:endParaRPr lang="en-US"/>
          </a:p>
        </p:txBody>
      </p:sp>
      <p:sp>
        <p:nvSpPr>
          <p:cNvPr id="29713" name="Line 24"/>
          <p:cNvSpPr>
            <a:spLocks noChangeShapeType="1"/>
          </p:cNvSpPr>
          <p:nvPr/>
        </p:nvSpPr>
        <p:spPr bwMode="auto">
          <a:xfrm flipH="1" flipV="1">
            <a:off x="2627313" y="4076700"/>
            <a:ext cx="2592387" cy="865188"/>
          </a:xfrm>
          <a:prstGeom prst="line">
            <a:avLst/>
          </a:prstGeom>
          <a:noFill/>
          <a:ln w="25400">
            <a:solidFill>
              <a:srgbClr val="000000"/>
            </a:solidFill>
            <a:miter lim="800000"/>
            <a:headEnd type="stealth" w="med" len="med"/>
            <a:tailEnd/>
          </a:ln>
        </p:spPr>
        <p:txBody>
          <a:bodyPr lIns="0" tIns="0" rIns="0" bIns="0"/>
          <a:lstStyle/>
          <a:p>
            <a:endParaRPr lang="en-US"/>
          </a:p>
        </p:txBody>
      </p:sp>
      <p:sp>
        <p:nvSpPr>
          <p:cNvPr id="29714" name="Line 25"/>
          <p:cNvSpPr>
            <a:spLocks noChangeShapeType="1"/>
          </p:cNvSpPr>
          <p:nvPr/>
        </p:nvSpPr>
        <p:spPr bwMode="auto">
          <a:xfrm flipV="1">
            <a:off x="2124075" y="3573463"/>
            <a:ext cx="2160588" cy="1727200"/>
          </a:xfrm>
          <a:prstGeom prst="line">
            <a:avLst/>
          </a:prstGeom>
          <a:noFill/>
          <a:ln w="25400">
            <a:solidFill>
              <a:srgbClr val="FF0000"/>
            </a:solidFill>
            <a:miter lim="800000"/>
            <a:headEnd type="stealth" w="med" len="med"/>
            <a:tailEnd/>
          </a:ln>
        </p:spPr>
        <p:txBody>
          <a:bodyPr lIns="0" tIns="0" rIns="0" bIns="0"/>
          <a:lstStyle/>
          <a:p>
            <a:endParaRPr lang="en-US"/>
          </a:p>
        </p:txBody>
      </p:sp>
      <p:sp>
        <p:nvSpPr>
          <p:cNvPr id="29715" name="Line 26"/>
          <p:cNvSpPr>
            <a:spLocks noChangeShapeType="1"/>
          </p:cNvSpPr>
          <p:nvPr/>
        </p:nvSpPr>
        <p:spPr bwMode="auto">
          <a:xfrm flipH="1">
            <a:off x="2771775" y="3284538"/>
            <a:ext cx="1223963" cy="360362"/>
          </a:xfrm>
          <a:prstGeom prst="line">
            <a:avLst/>
          </a:prstGeom>
          <a:noFill/>
          <a:ln w="25400">
            <a:solidFill>
              <a:srgbClr val="FF0000"/>
            </a:solidFill>
            <a:miter lim="800000"/>
            <a:headEnd type="stealth" w="med" len="med"/>
            <a:tailEnd/>
          </a:ln>
        </p:spPr>
        <p:txBody>
          <a:bodyPr lIns="0" tIns="0" rIns="0" bIns="0"/>
          <a:lstStyle/>
          <a:p>
            <a:endParaRPr lang="en-US"/>
          </a:p>
        </p:txBody>
      </p:sp>
      <p:sp>
        <p:nvSpPr>
          <p:cNvPr id="29716" name="Line 27"/>
          <p:cNvSpPr>
            <a:spLocks noChangeShapeType="1"/>
          </p:cNvSpPr>
          <p:nvPr/>
        </p:nvSpPr>
        <p:spPr bwMode="auto">
          <a:xfrm flipH="1" flipV="1">
            <a:off x="5724525" y="3789363"/>
            <a:ext cx="287338" cy="576262"/>
          </a:xfrm>
          <a:prstGeom prst="line">
            <a:avLst/>
          </a:prstGeom>
          <a:noFill/>
          <a:ln w="25400">
            <a:solidFill>
              <a:srgbClr val="000000"/>
            </a:solidFill>
            <a:miter lim="800000"/>
            <a:headEnd type="stealth" w="med" len="med"/>
            <a:tailEnd/>
          </a:ln>
        </p:spPr>
        <p:txBody>
          <a:bodyPr lIns="0" tIns="0" rIns="0" bIns="0"/>
          <a:lstStyle/>
          <a:p>
            <a:endParaRPr lang="en-US"/>
          </a:p>
        </p:txBody>
      </p:sp>
      <p:sp>
        <p:nvSpPr>
          <p:cNvPr id="29717" name="Line 28"/>
          <p:cNvSpPr>
            <a:spLocks noChangeShapeType="1"/>
          </p:cNvSpPr>
          <p:nvPr/>
        </p:nvSpPr>
        <p:spPr bwMode="auto">
          <a:xfrm flipH="1">
            <a:off x="6443663" y="2997200"/>
            <a:ext cx="431800" cy="0"/>
          </a:xfrm>
          <a:prstGeom prst="line">
            <a:avLst/>
          </a:prstGeom>
          <a:noFill/>
          <a:ln w="25400">
            <a:solidFill>
              <a:srgbClr val="000000"/>
            </a:solidFill>
            <a:miter lim="800000"/>
            <a:headEnd type="stealth" w="med" len="med"/>
            <a:tailEnd/>
          </a:ln>
        </p:spPr>
        <p:txBody>
          <a:bodyPr lIns="0" tIns="0" rIns="0" bIns="0"/>
          <a:lstStyle/>
          <a:p>
            <a:endParaRPr lang="en-US"/>
          </a:p>
        </p:txBody>
      </p:sp>
      <p:sp>
        <p:nvSpPr>
          <p:cNvPr id="29718" name="Line 30"/>
          <p:cNvSpPr>
            <a:spLocks noChangeShapeType="1"/>
          </p:cNvSpPr>
          <p:nvPr/>
        </p:nvSpPr>
        <p:spPr bwMode="auto">
          <a:xfrm>
            <a:off x="1619250" y="4581525"/>
            <a:ext cx="0" cy="503238"/>
          </a:xfrm>
          <a:prstGeom prst="line">
            <a:avLst/>
          </a:prstGeom>
          <a:noFill/>
          <a:ln w="25400">
            <a:solidFill>
              <a:srgbClr val="FF0000"/>
            </a:solidFill>
            <a:miter lim="800000"/>
            <a:headEnd type="stealth" w="med" len="med"/>
            <a:tailEnd/>
          </a:ln>
        </p:spPr>
        <p:txBody>
          <a:bodyPr lIns="0" tIns="0" rIns="0" bIns="0"/>
          <a:lstStyle/>
          <a:p>
            <a:endParaRPr lang="en-US"/>
          </a:p>
        </p:txBody>
      </p:sp>
      <p:sp>
        <p:nvSpPr>
          <p:cNvPr id="29719" name="Line 31"/>
          <p:cNvSpPr>
            <a:spLocks noChangeShapeType="1"/>
          </p:cNvSpPr>
          <p:nvPr/>
        </p:nvSpPr>
        <p:spPr bwMode="auto">
          <a:xfrm flipH="1" flipV="1">
            <a:off x="1835150" y="4508500"/>
            <a:ext cx="0" cy="576263"/>
          </a:xfrm>
          <a:prstGeom prst="line">
            <a:avLst/>
          </a:prstGeom>
          <a:noFill/>
          <a:ln w="25400">
            <a:solidFill>
              <a:srgbClr val="FF0080"/>
            </a:solidFill>
            <a:miter lim="800000"/>
            <a:headEnd type="stealth" w="med" len="med"/>
            <a:tailEnd/>
          </a:ln>
        </p:spPr>
        <p:txBody>
          <a:bodyPr lIns="0" tIns="0" rIns="0" bIns="0"/>
          <a:lstStyle/>
          <a:p>
            <a:endParaRPr lang="en-US"/>
          </a:p>
        </p:txBody>
      </p:sp>
      <p:pic>
        <p:nvPicPr>
          <p:cNvPr id="27" name="Picture 1"/>
          <p:cNvPicPr>
            <a:picLocks noChangeAspect="1" noChangeArrowheads="1"/>
          </p:cNvPicPr>
          <p:nvPr/>
        </p:nvPicPr>
        <p:blipFill>
          <a:blip r:embed="rId4" cstate="print"/>
          <a:srcRect/>
          <a:stretch>
            <a:fillRect/>
          </a:stretch>
        </p:blipFill>
        <p:spPr bwMode="auto">
          <a:xfrm>
            <a:off x="108000" y="6381328"/>
            <a:ext cx="1135637" cy="3972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750" y="2420938"/>
            <a:ext cx="9144000" cy="1341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chemeClr val="bg1"/>
                </a:solidFill>
              </a:ln>
            </a:endParaRPr>
          </a:p>
        </p:txBody>
      </p:sp>
      <p:pic>
        <p:nvPicPr>
          <p:cNvPr id="31746" name="Picture 6" descr="C:\Users\helena\AppData\Local\Microsoft\Windows\Temporary Internet Files\Content.IE5\2X8VUE5U\MC900438477[1].jpg"/>
          <p:cNvPicPr>
            <a:picLocks noChangeArrowheads="1"/>
          </p:cNvPicPr>
          <p:nvPr/>
        </p:nvPicPr>
        <p:blipFill>
          <a:blip r:embed="rId3"/>
          <a:srcRect/>
          <a:stretch>
            <a:fillRect/>
          </a:stretch>
        </p:blipFill>
        <p:spPr bwMode="auto">
          <a:xfrm>
            <a:off x="0" y="28575"/>
            <a:ext cx="9144000" cy="6829425"/>
          </a:xfrm>
          <a:prstGeom prst="rect">
            <a:avLst/>
          </a:prstGeom>
          <a:noFill/>
          <a:ln w="9525">
            <a:noFill/>
            <a:miter lim="800000"/>
            <a:headEnd/>
            <a:tailEnd/>
          </a:ln>
        </p:spPr>
      </p:pic>
      <p:pic>
        <p:nvPicPr>
          <p:cNvPr id="15363" name="Picture 1"/>
          <p:cNvPicPr>
            <a:picLocks noChangeAspect="1" noChangeArrowheads="1"/>
          </p:cNvPicPr>
          <p:nvPr/>
        </p:nvPicPr>
        <p:blipFill>
          <a:blip r:embed="rId4"/>
          <a:srcRect/>
          <a:stretch>
            <a:fillRect/>
          </a:stretch>
        </p:blipFill>
        <p:spPr bwMode="auto">
          <a:xfrm>
            <a:off x="2700338" y="0"/>
            <a:ext cx="3421062" cy="1196975"/>
          </a:xfrm>
          <a:prstGeom prst="rect">
            <a:avLst/>
          </a:prstGeom>
          <a:solidFill>
            <a:schemeClr val="accent1">
              <a:lumMod val="20000"/>
              <a:lumOff val="80000"/>
            </a:schemeClr>
          </a:solidFill>
          <a:ln w="9525">
            <a:noFill/>
            <a:miter lim="800000"/>
            <a:headEnd/>
            <a:tailEnd/>
          </a:ln>
        </p:spPr>
      </p:pic>
      <p:sp>
        <p:nvSpPr>
          <p:cNvPr id="15367" name="Rectangle 7"/>
          <p:cNvSpPr>
            <a:spLocks noChangeArrowheads="1"/>
          </p:cNvSpPr>
          <p:nvPr/>
        </p:nvSpPr>
        <p:spPr bwMode="auto">
          <a:xfrm>
            <a:off x="611560" y="1898830"/>
            <a:ext cx="7634696" cy="4739759"/>
          </a:xfrm>
          <a:prstGeom prst="rect">
            <a:avLst/>
          </a:prstGeom>
          <a:noFill/>
          <a:ln w="9525">
            <a:noFill/>
            <a:miter lim="800000"/>
            <a:headEnd/>
            <a:tailEnd/>
          </a:ln>
          <a:effectLst/>
        </p:spPr>
        <p:txBody>
          <a:bodyPr anchor="ctr">
            <a:spAutoFit/>
          </a:bodyPr>
          <a:lstStyle/>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ARE WE IN FOR A WINTER OF DISCONTENT?</a:t>
            </a:r>
          </a:p>
          <a:p>
            <a:pPr algn="ctr">
              <a:defRPr/>
            </a:pPr>
            <a:endPar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endParaRPr>
          </a:p>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What is your perception?</a:t>
            </a:r>
          </a:p>
          <a:p>
            <a:pPr algn="ctr">
              <a:defRPr/>
            </a:pPr>
            <a:endPar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endParaRPr>
          </a:p>
          <a:p>
            <a:pPr algn="ctr">
              <a:defRPr/>
            </a:pPr>
            <a:r>
              <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rPr>
              <a:t>What is your experience (personally and in your role)</a:t>
            </a:r>
          </a:p>
          <a:p>
            <a:pPr algn="ctr">
              <a:defRPr/>
            </a:pPr>
            <a:endParaRPr lang="en-GB" sz="2400" dirty="0">
              <a:solidFill>
                <a:schemeClr val="tx2">
                  <a:lumMod val="75000"/>
                </a:schemeClr>
              </a:solidFill>
              <a:effectLst>
                <a:glow rad="63500">
                  <a:schemeClr val="accent5">
                    <a:satMod val="175000"/>
                    <a:alpha val="40000"/>
                  </a:schemeClr>
                </a:glow>
              </a:effectLst>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Expectations to reality</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Demands, Loss and Control &amp; Mind/Body Connection</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Emotional Resilience &amp; Personal Performance</a:t>
            </a:r>
          </a:p>
          <a:p>
            <a:pPr marL="342900" indent="-342900" eaLnBrk="0" hangingPunct="0">
              <a:spcBef>
                <a:spcPts val="600"/>
              </a:spcBef>
              <a:spcAft>
                <a:spcPts val="600"/>
              </a:spcAft>
              <a:buFont typeface="Wingdings" charset="2"/>
              <a:buChar char="§"/>
              <a:defRPr/>
            </a:pPr>
            <a:r>
              <a:rPr lang="en-GB" sz="2000" i="1" dirty="0">
                <a:solidFill>
                  <a:schemeClr val="tx2">
                    <a:lumMod val="60000"/>
                    <a:lumOff val="40000"/>
                  </a:schemeClr>
                </a:solidFill>
                <a:latin typeface="Arial" pitchFamily="34" charset="0"/>
                <a:ea typeface="Calibri" pitchFamily="34" charset="0"/>
                <a:cs typeface="Times New Roman" pitchFamily="18" charset="0"/>
              </a:rPr>
              <a:t>Tiredness,  lack of vitality &amp; energy depletion</a:t>
            </a:r>
            <a:endParaRPr lang="en-GB" sz="2000" dirty="0">
              <a:solidFill>
                <a:schemeClr val="tx2">
                  <a:lumMod val="60000"/>
                  <a:lumOff val="40000"/>
                </a:schemeClr>
              </a:solidFill>
              <a:latin typeface="Arial" pitchFamily="34" charset="0"/>
              <a:cs typeface="Arial" pitchFamily="34" charset="0"/>
            </a:endParaRPr>
          </a:p>
          <a:p>
            <a:pPr algn="ctr">
              <a:defRPr/>
            </a:pPr>
            <a:endParaRPr lang="en-GB" sz="2000" dirty="0">
              <a:solidFill>
                <a:schemeClr val="tx2">
                  <a:lumMod val="75000"/>
                </a:schemeClr>
              </a:solidFill>
              <a:effectLst>
                <a:glow rad="63500">
                  <a:schemeClr val="accent5">
                    <a:satMod val="175000"/>
                    <a:alpha val="40000"/>
                  </a:schemeClr>
                </a:glow>
              </a:effectLst>
              <a:latin typeface="Arial" pitchFamily="34" charset="0"/>
              <a:cs typeface="Arial" pitchFamily="34" charset="0"/>
            </a:endParaRPr>
          </a:p>
          <a:p>
            <a:pPr eaLnBrk="0" hangingPunct="0">
              <a:defRPr/>
            </a:pPr>
            <a:endParaRPr lang="en-GB" dirty="0">
              <a:solidFill>
                <a:schemeClr val="tx2">
                  <a:lumMod val="60000"/>
                  <a:lumOff val="40000"/>
                </a:schemeClr>
              </a:solidFill>
              <a:effectLst>
                <a:glow rad="63500">
                  <a:schemeClr val="accent5">
                    <a:satMod val="175000"/>
                    <a:alpha val="40000"/>
                  </a:schemeClr>
                </a:glow>
              </a:effectLst>
              <a:latin typeface="Arial" pitchFamily="34" charset="0"/>
              <a:cs typeface="Arial" pitchFamily="34" charset="0"/>
            </a:endParaRPr>
          </a:p>
        </p:txBody>
      </p:sp>
      <p:sp>
        <p:nvSpPr>
          <p:cNvPr id="15371" name="Rectangle 11"/>
          <p:cNvSpPr>
            <a:spLocks noChangeArrowheads="1"/>
          </p:cNvSpPr>
          <p:nvPr/>
        </p:nvSpPr>
        <p:spPr bwMode="auto">
          <a:xfrm>
            <a:off x="827088" y="23813"/>
            <a:ext cx="6624637" cy="4770437"/>
          </a:xfrm>
          <a:prstGeom prst="rect">
            <a:avLst/>
          </a:prstGeom>
          <a:noFill/>
          <a:ln w="9525">
            <a:noFill/>
            <a:miter lim="800000"/>
            <a:headEnd/>
            <a:tailEnd/>
          </a:ln>
          <a:effectLst/>
        </p:spPr>
        <p:txBody>
          <a:bodyPr anchor="ctr">
            <a:spAutoFit/>
          </a:bodyPr>
          <a:lstStyle/>
          <a:p>
            <a:pPr>
              <a:defRPr/>
            </a:pPr>
            <a:endParaRPr lang="en-GB" sz="1400" i="1" dirty="0">
              <a:solidFill>
                <a:srgbClr val="00B0F0"/>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marL="342900" indent="-342900" eaLnBrk="0" hangingPunct="0">
              <a:spcBef>
                <a:spcPts val="600"/>
              </a:spcBef>
              <a:spcAft>
                <a:spcPts val="600"/>
              </a:spcAft>
              <a:buFont typeface="Wingdings" charset="2"/>
              <a:buChar char="§"/>
              <a:defRPr/>
            </a:pPr>
            <a:endParaRPr lang="en-GB" sz="2000" i="1" dirty="0">
              <a:solidFill>
                <a:schemeClr val="tx2">
                  <a:lumMod val="60000"/>
                  <a:lumOff val="40000"/>
                </a:schemeClr>
              </a:solidFill>
              <a:latin typeface="Arial" pitchFamily="34" charset="0"/>
              <a:ea typeface="Calibri" pitchFamily="34" charset="0"/>
              <a:cs typeface="Times New Roman" pitchFamily="18" charset="0"/>
            </a:endParaRPr>
          </a:p>
          <a:p>
            <a:pPr eaLnBrk="0" hangingPunct="0">
              <a:defRPr/>
            </a:pPr>
            <a:endParaRPr lang="en-GB" sz="2000"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1159</TotalTime>
  <Words>5535</Words>
  <Application>Microsoft Office PowerPoint</Application>
  <PresentationFormat>On-screen Show (4:3)</PresentationFormat>
  <Paragraphs>433</Paragraphs>
  <Slides>16</Slides>
  <Notes>16</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Calibri</vt:lpstr>
      <vt:lpstr>Arial</vt:lpstr>
      <vt:lpstr>Times New Roman</vt:lpstr>
      <vt:lpstr>ＭＳ Ｐゴシック</vt:lpstr>
      <vt:lpstr>Wingdings</vt:lpstr>
      <vt:lpstr>Helvetica</vt:lpstr>
      <vt:lpstr>ÉqÉâÉMÉmäpÉS Pro W3</vt:lpstr>
      <vt:lpstr>Office Theme</vt:lpstr>
      <vt:lpstr>Document</vt:lpstr>
      <vt:lpstr>Slide 1</vt:lpstr>
      <vt:lpstr>Slide 2</vt:lpstr>
      <vt:lpstr>Slide 3</vt:lpstr>
      <vt:lpstr>Slide 4</vt:lpstr>
      <vt:lpstr>Slide 5</vt:lpstr>
      <vt:lpstr>My Life My Choice My Responsibility… … ..Solve Your Own Puzzle</vt:lpstr>
      <vt:lpstr>Slide 7</vt:lpstr>
      <vt:lpstr>Slide 8</vt:lpstr>
      <vt:lpstr>Slide 9</vt:lpstr>
      <vt:lpstr>Coffee Time!</vt:lpstr>
      <vt:lpstr>Time for a Mix Up!</vt:lpstr>
      <vt:lpstr>Harmony in Health Core Process </vt:lpstr>
      <vt:lpstr>My Life  My  Choice  My Responsibility…  …….Solve Your Own Puzzle</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helena</dc:creator>
  <cp:lastModifiedBy>AliP</cp:lastModifiedBy>
  <cp:revision>174</cp:revision>
  <cp:lastPrinted>2011-11-27T23:11:45Z</cp:lastPrinted>
  <dcterms:created xsi:type="dcterms:W3CDTF">2011-11-25T17:54:41Z</dcterms:created>
  <dcterms:modified xsi:type="dcterms:W3CDTF">2011-12-11T16:45:57Z</dcterms:modified>
</cp:coreProperties>
</file>